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821" r:id="rId4"/>
    <p:sldId id="259" r:id="rId5"/>
    <p:sldId id="260" r:id="rId6"/>
    <p:sldId id="261" r:id="rId7"/>
    <p:sldId id="262" r:id="rId8"/>
    <p:sldId id="755" r:id="rId9"/>
    <p:sldId id="784" r:id="rId10"/>
    <p:sldId id="802" r:id="rId11"/>
    <p:sldId id="822" r:id="rId12"/>
    <p:sldId id="804" r:id="rId13"/>
    <p:sldId id="823" r:id="rId14"/>
    <p:sldId id="834" r:id="rId15"/>
    <p:sldId id="835" r:id="rId16"/>
    <p:sldId id="826" r:id="rId17"/>
    <p:sldId id="827" r:id="rId18"/>
    <p:sldId id="828" r:id="rId19"/>
    <p:sldId id="829" r:id="rId20"/>
    <p:sldId id="830" r:id="rId21"/>
    <p:sldId id="831" r:id="rId22"/>
    <p:sldId id="832" r:id="rId23"/>
    <p:sldId id="833" r:id="rId24"/>
    <p:sldId id="790" r:id="rId25"/>
    <p:sldId id="585" r:id="rId26"/>
    <p:sldId id="407" r:id="rId27"/>
    <p:sldId id="417" r:id="rId28"/>
    <p:sldId id="281" r:id="rId29"/>
    <p:sldId id="275" r:id="rId30"/>
    <p:sldId id="276" r:id="rId31"/>
    <p:sldId id="277" r:id="rId32"/>
    <p:sldId id="278" r:id="rId33"/>
    <p:sldId id="838" r:id="rId34"/>
    <p:sldId id="837" r:id="rId35"/>
    <p:sldId id="839" r:id="rId36"/>
    <p:sldId id="283" r:id="rId37"/>
    <p:sldId id="284" r:id="rId38"/>
    <p:sldId id="309" r:id="rId39"/>
    <p:sldId id="310" r:id="rId40"/>
    <p:sldId id="288" r:id="rId41"/>
    <p:sldId id="289" r:id="rId42"/>
    <p:sldId id="581" r:id="rId43"/>
    <p:sldId id="312" r:id="rId44"/>
    <p:sldId id="313" r:id="rId45"/>
    <p:sldId id="31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9/28/2022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9/28/2022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9/28/2022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28/09/2022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28/09/2022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28/09/2022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28/09/2022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28/09/2022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28/09/2022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28/09/2022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28/09/2022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28/09/2022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28/09/2022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28/09/2022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9/28/2022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9/28/2022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28/09/2022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03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Rabiul</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Awal</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1444 </a:t>
            </a:r>
            <a:r>
              <a:rPr lang="en-US" sz="2400" b="1" i="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30 September 2022</a:t>
            </a:r>
            <a:endPar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endParaRPr>
          </a:p>
          <a:p>
            <a:pPr algn="ctr" fontAlgn="auto">
              <a:spcBef>
                <a:spcPts val="0"/>
              </a:spcBef>
              <a:spcAft>
                <a:spcPts val="0"/>
              </a:spcAft>
              <a:defRPr/>
            </a:pP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3338" y="228600"/>
            <a:ext cx="11482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600200"/>
            <a:ext cx="8836247" cy="646331"/>
          </a:xfrm>
          <a:prstGeom prst="rect">
            <a:avLst/>
          </a:prstGeom>
          <a:noFill/>
        </p:spPr>
        <p:txBody>
          <a:bodyPr wrap="square" lIns="91440" tIns="45720" rIns="91440" bIns="45720">
            <a:spAutoFit/>
          </a:bodyPr>
          <a:lstStyle/>
          <a:p>
            <a:pPr algn="ct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Jabatan</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 Hal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Ehwal</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nard MT Condensed" pitchFamily="18" charset="0"/>
              </a:rPr>
              <a:t> Agama Terengganu</a:t>
            </a:r>
          </a:p>
        </p:txBody>
      </p:sp>
      <p:sp>
        <p:nvSpPr>
          <p:cNvPr id="9" name="Rectangle 5"/>
          <p:cNvSpPr txBox="1">
            <a:spLocks noChangeArrowheads="1"/>
          </p:cNvSpPr>
          <p:nvPr/>
        </p:nvSpPr>
        <p:spPr>
          <a:xfrm>
            <a:off x="2438400" y="2209800"/>
            <a:ext cx="4343400" cy="720080"/>
          </a:xfrm>
          <a:prstGeom prst="rect">
            <a:avLst/>
          </a:prstGeom>
          <a:no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KHUTBAH MULTIMEDIA</a:t>
            </a:r>
          </a:p>
          <a:p>
            <a:pPr marL="0" indent="0" algn="ctr">
              <a:buNone/>
            </a:pPr>
            <a:r>
              <a:rPr lang="ms-MY"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Siri: </a:t>
            </a:r>
            <a:r>
              <a:rPr lang="ms-MY"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39 </a:t>
            </a:r>
            <a:r>
              <a:rPr lang="ms-MY"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 2022</a:t>
            </a:r>
            <a:endPar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endParaRPr>
          </a:p>
        </p:txBody>
      </p:sp>
      <p:sp>
        <p:nvSpPr>
          <p:cNvPr id="2" name="Rectangle 1"/>
          <p:cNvSpPr/>
          <p:nvPr/>
        </p:nvSpPr>
        <p:spPr>
          <a:xfrm>
            <a:off x="1138453" y="3743742"/>
            <a:ext cx="7167347" cy="2123658"/>
          </a:xfrm>
          <a:prstGeom prst="rect">
            <a:avLst/>
          </a:prstGeom>
        </p:spPr>
        <p:txBody>
          <a:bodyPr wrap="none">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US" sz="6600" b="1" spc="50" dirty="0">
                <a:ln w="11430"/>
                <a:gradFill>
                  <a:gsLst>
                    <a:gs pos="25000">
                      <a:schemeClr val="accent2">
                        <a:satMod val="155000"/>
                      </a:schemeClr>
                    </a:gs>
                    <a:gs pos="100000">
                      <a:schemeClr val="accent2">
                        <a:shade val="45000"/>
                        <a:satMod val="165000"/>
                      </a:schemeClr>
                    </a:gs>
                  </a:gsLst>
                  <a:lin ang="5400000"/>
                </a:gradFill>
                <a:effectLst>
                  <a:glow rad="63500">
                    <a:schemeClr val="accent6">
                      <a:satMod val="175000"/>
                      <a:alpha val="40000"/>
                    </a:schemeClr>
                  </a:glow>
                  <a:outerShdw blurRad="50800" dist="38100" dir="16200000" rotWithShape="0">
                    <a:prstClr val="black">
                      <a:alpha val="40000"/>
                    </a:prstClr>
                  </a:outerShdw>
                </a:effectLst>
                <a:latin typeface="Algerian" pitchFamily="82" charset="0"/>
              </a:rPr>
              <a:t>INDAHNYA HIDUP </a:t>
            </a:r>
            <a:endParaRPr lang="en-US" sz="66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6">
                    <a:satMod val="175000"/>
                    <a:alpha val="40000"/>
                  </a:schemeClr>
                </a:glow>
                <a:outerShdw blurRad="50800" dist="38100" dir="16200000" rotWithShape="0">
                  <a:prstClr val="black">
                    <a:alpha val="40000"/>
                  </a:prstClr>
                </a:outerShdw>
              </a:effectLst>
              <a:latin typeface="Algerian" pitchFamily="82" charset="0"/>
            </a:endParaRPr>
          </a:p>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6">
                      <a:satMod val="175000"/>
                      <a:alpha val="40000"/>
                    </a:schemeClr>
                  </a:glow>
                  <a:outerShdw blurRad="50800" dist="38100" dir="16200000" rotWithShape="0">
                    <a:prstClr val="black">
                      <a:alpha val="40000"/>
                    </a:prstClr>
                  </a:outerShdw>
                </a:effectLst>
                <a:latin typeface="Algerian" pitchFamily="82" charset="0"/>
              </a:rPr>
              <a:t>BERSYARIAT</a:t>
            </a:r>
            <a:endParaRPr lang="en-US" sz="6600" b="1" spc="50" dirty="0">
              <a:ln w="11430"/>
              <a:gradFill>
                <a:gsLst>
                  <a:gs pos="25000">
                    <a:schemeClr val="accent2">
                      <a:satMod val="155000"/>
                    </a:schemeClr>
                  </a:gs>
                  <a:gs pos="100000">
                    <a:schemeClr val="accent2">
                      <a:shade val="45000"/>
                      <a:satMod val="165000"/>
                    </a:schemeClr>
                  </a:gs>
                </a:gsLst>
                <a:lin ang="5400000"/>
              </a:gradFill>
              <a:effectLst>
                <a:glow rad="63500">
                  <a:schemeClr val="accent6">
                    <a:satMod val="175000"/>
                    <a:alpha val="40000"/>
                  </a:schemeClr>
                </a:glow>
                <a:outerShdw blurRad="50800" dist="38100" dir="16200000" rotWithShape="0">
                  <a:prstClr val="black">
                    <a:alpha val="40000"/>
                  </a:prstClr>
                </a:outerShdw>
              </a:effectLst>
              <a:latin typeface="Algerian" pitchFamily="82" charset="0"/>
            </a:endParaRPr>
          </a:p>
        </p:txBody>
      </p:sp>
    </p:spTree>
    <p:extLst>
      <p:ext uri="{BB962C8B-B14F-4D97-AF65-F5344CB8AC3E}">
        <p14:creationId xmlns:p14="http://schemas.microsoft.com/office/powerpoint/2010/main" val="4145211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rved Left Arrow 2"/>
          <p:cNvSpPr/>
          <p:nvPr/>
        </p:nvSpPr>
        <p:spPr>
          <a:xfrm>
            <a:off x="6928486" y="2514600"/>
            <a:ext cx="1682114" cy="2438400"/>
          </a:xfrm>
          <a:prstGeom prst="curvedLeftArrow">
            <a:avLst>
              <a:gd name="adj1" fmla="val 20857"/>
              <a:gd name="adj2" fmla="val 50000"/>
              <a:gd name="adj3" fmla="val 20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Curved Right Arrow 1"/>
          <p:cNvSpPr/>
          <p:nvPr/>
        </p:nvSpPr>
        <p:spPr>
          <a:xfrm>
            <a:off x="228600" y="876300"/>
            <a:ext cx="1053465" cy="17145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7" name="Curved Left Arrow 6"/>
          <p:cNvSpPr/>
          <p:nvPr/>
        </p:nvSpPr>
        <p:spPr>
          <a:xfrm>
            <a:off x="7357110" y="2438400"/>
            <a:ext cx="1371600" cy="3886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81000"/>
            <a:ext cx="7239000" cy="990600"/>
          </a:xfrm>
          <a:prstGeom prst="cloud">
            <a:avLst/>
          </a:prstGeom>
          <a:solidFill>
            <a:schemeClr val="bg1">
              <a:alpha val="88000"/>
            </a:schemeClr>
          </a:solidFill>
          <a:ln w="698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Syariat</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ISLAM</a:t>
            </a:r>
          </a:p>
        </p:txBody>
      </p:sp>
      <p:sp>
        <p:nvSpPr>
          <p:cNvPr id="4" name="Rounded Rectangle 3"/>
          <p:cNvSpPr/>
          <p:nvPr/>
        </p:nvSpPr>
        <p:spPr>
          <a:xfrm>
            <a:off x="1295400" y="1733550"/>
            <a:ext cx="6347460" cy="184785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accent5">
                    <a:lumMod val="50000"/>
                  </a:schemeClr>
                </a:solidFill>
                <a:effectLst>
                  <a:innerShdw blurRad="69850" dist="43180" dir="5400000">
                    <a:srgbClr val="000000">
                      <a:alpha val="65000"/>
                    </a:srgbClr>
                  </a:innerShdw>
                </a:effectLst>
              </a:rPr>
              <a:t>Allah </a:t>
            </a:r>
            <a:r>
              <a:rPr lang="sv-SE" sz="2800" b="1" dirty="0">
                <a:ln w="1905"/>
                <a:solidFill>
                  <a:schemeClr val="accent5">
                    <a:lumMod val="50000"/>
                  </a:schemeClr>
                </a:solidFill>
                <a:effectLst>
                  <a:innerShdw blurRad="69850" dist="43180" dir="5400000">
                    <a:srgbClr val="000000">
                      <a:alpha val="65000"/>
                    </a:srgbClr>
                  </a:innerShdw>
                </a:effectLst>
              </a:rPr>
              <a:t>SWT </a:t>
            </a:r>
            <a:r>
              <a:rPr lang="sv-SE" sz="2800" b="1" dirty="0">
                <a:ln w="1905"/>
                <a:solidFill>
                  <a:srgbClr val="002060"/>
                </a:solidFill>
                <a:effectLst>
                  <a:innerShdw blurRad="69850" dist="43180" dir="5400000">
                    <a:srgbClr val="000000">
                      <a:alpha val="65000"/>
                    </a:srgbClr>
                  </a:innerShdw>
                </a:effectLst>
              </a:rPr>
              <a:t>tidak mengharapkan sebarang keuntungan</a:t>
            </a:r>
            <a:r>
              <a:rPr lang="sv-SE" sz="2800" b="1" dirty="0">
                <a:ln w="1905"/>
                <a:solidFill>
                  <a:schemeClr val="accent5">
                    <a:lumMod val="50000"/>
                  </a:schemeClr>
                </a:solidFill>
                <a:effectLst>
                  <a:innerShdw blurRad="69850" dist="43180" dir="5400000">
                    <a:srgbClr val="000000">
                      <a:alpha val="65000"/>
                    </a:srgbClr>
                  </a:innerShdw>
                </a:effectLst>
              </a:rPr>
              <a:t> </a:t>
            </a:r>
            <a:r>
              <a:rPr lang="sv-SE" sz="2800" b="1" dirty="0" smtClean="0">
                <a:ln w="1905"/>
                <a:solidFill>
                  <a:schemeClr val="accent5">
                    <a:lumMod val="50000"/>
                  </a:schemeClr>
                </a:solidFill>
                <a:effectLst>
                  <a:innerShdw blurRad="69850" dist="43180" dir="5400000">
                    <a:srgbClr val="000000">
                      <a:alpha val="65000"/>
                    </a:srgbClr>
                  </a:innerShdw>
                </a:effectLst>
              </a:rPr>
              <a:t>dalam </a:t>
            </a:r>
            <a:r>
              <a:rPr lang="sv-SE" sz="2800" b="1" dirty="0">
                <a:ln w="1905"/>
                <a:solidFill>
                  <a:schemeClr val="accent5">
                    <a:lumMod val="50000"/>
                  </a:schemeClr>
                </a:solidFill>
                <a:effectLst>
                  <a:innerShdw blurRad="69850" dist="43180" dir="5400000">
                    <a:srgbClr val="000000">
                      <a:alpha val="65000"/>
                    </a:srgbClr>
                  </a:innerShdw>
                </a:effectLst>
              </a:rPr>
              <a:t>menyuruh atau </a:t>
            </a:r>
            <a:r>
              <a:rPr lang="sv-SE" sz="2800" b="1" dirty="0">
                <a:ln w="1905"/>
                <a:solidFill>
                  <a:srgbClr val="002060"/>
                </a:solidFill>
                <a:effectLst>
                  <a:innerShdw blurRad="69850" dist="43180" dir="5400000">
                    <a:srgbClr val="000000">
                      <a:alpha val="65000"/>
                    </a:srgbClr>
                  </a:innerShdw>
                </a:effectLst>
              </a:rPr>
              <a:t>melarang</a:t>
            </a:r>
            <a:r>
              <a:rPr lang="sv-SE" sz="2800" b="1" dirty="0">
                <a:ln w="1905"/>
                <a:solidFill>
                  <a:schemeClr val="accent5">
                    <a:lumMod val="50000"/>
                  </a:schemeClr>
                </a:solidFill>
                <a:effectLst>
                  <a:innerShdw blurRad="69850" dist="43180" dir="5400000">
                    <a:srgbClr val="000000">
                      <a:alpha val="65000"/>
                    </a:srgbClr>
                  </a:innerShdw>
                </a:effectLst>
              </a:rPr>
              <a:t>, </a:t>
            </a:r>
            <a:r>
              <a:rPr lang="sv-SE" sz="2800" b="1" dirty="0">
                <a:ln w="1905"/>
                <a:solidFill>
                  <a:srgbClr val="002060"/>
                </a:solidFill>
                <a:effectLst>
                  <a:innerShdw blurRad="69850" dist="43180" dir="5400000">
                    <a:srgbClr val="000000">
                      <a:alpha val="65000"/>
                    </a:srgbClr>
                  </a:innerShdw>
                </a:effectLst>
              </a:rPr>
              <a:t>menghalal</a:t>
            </a:r>
            <a:r>
              <a:rPr lang="sv-SE" sz="2800" b="1" dirty="0">
                <a:ln w="1905"/>
                <a:solidFill>
                  <a:schemeClr val="accent5">
                    <a:lumMod val="50000"/>
                  </a:schemeClr>
                </a:solidFill>
                <a:effectLst>
                  <a:innerShdw blurRad="69850" dist="43180" dir="5400000">
                    <a:srgbClr val="000000">
                      <a:alpha val="65000"/>
                    </a:srgbClr>
                  </a:innerShdw>
                </a:effectLst>
              </a:rPr>
              <a:t> atau </a:t>
            </a:r>
            <a:r>
              <a:rPr lang="sv-SE" sz="2800" b="1" dirty="0">
                <a:ln w="1905"/>
                <a:solidFill>
                  <a:srgbClr val="002060"/>
                </a:solidFill>
                <a:effectLst>
                  <a:innerShdw blurRad="69850" dist="43180" dir="5400000">
                    <a:srgbClr val="000000">
                      <a:alpha val="65000"/>
                    </a:srgbClr>
                  </a:innerShdw>
                </a:effectLst>
              </a:rPr>
              <a:t>mengharamkan</a:t>
            </a:r>
            <a:r>
              <a:rPr lang="sv-SE" sz="2800" b="1" dirty="0">
                <a:ln w="1905"/>
                <a:solidFill>
                  <a:schemeClr val="accent5">
                    <a:lumMod val="50000"/>
                  </a:schemeClr>
                </a:solidFill>
                <a:effectLst>
                  <a:innerShdw blurRad="69850" dist="43180" dir="5400000">
                    <a:srgbClr val="000000">
                      <a:alpha val="65000"/>
                    </a:srgbClr>
                  </a:innerShdw>
                </a:effectLst>
              </a:rPr>
              <a:t> sesuatu</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8" name="Rounded Rectangle 7"/>
          <p:cNvSpPr/>
          <p:nvPr/>
        </p:nvSpPr>
        <p:spPr>
          <a:xfrm>
            <a:off x="609600" y="3962400"/>
            <a:ext cx="6318886" cy="11430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chemeClr val="tx1"/>
                </a:solidFill>
                <a:effectLst>
                  <a:innerShdw blurRad="69850" dist="43180" dir="5400000">
                    <a:srgbClr val="000000">
                      <a:alpha val="65000"/>
                    </a:srgbClr>
                  </a:innerShdw>
                </a:effectLst>
              </a:rPr>
              <a:t>Allah SWT Maha Kaya daripada berhajat kepada sesuatu ataupun sesiapa</a:t>
            </a:r>
            <a:endParaRPr lang="en-US" sz="2600" b="1" dirty="0">
              <a:ln w="1905"/>
              <a:solidFill>
                <a:schemeClr val="tx1"/>
              </a:solidFill>
              <a:effectLst>
                <a:innerShdw blurRad="69850" dist="43180" dir="5400000">
                  <a:srgbClr val="000000">
                    <a:alpha val="65000"/>
                  </a:srgbClr>
                </a:innerShdw>
              </a:effectLst>
            </a:endParaRPr>
          </a:p>
        </p:txBody>
      </p:sp>
      <p:sp>
        <p:nvSpPr>
          <p:cNvPr id="9" name="Rounded Rectangle 8"/>
          <p:cNvSpPr/>
          <p:nvPr/>
        </p:nvSpPr>
        <p:spPr>
          <a:xfrm>
            <a:off x="1377314" y="5410200"/>
            <a:ext cx="5937886" cy="115824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chemeClr val="tx1"/>
                </a:solidFill>
                <a:effectLst>
                  <a:innerShdw blurRad="69850" dist="43180" dir="5400000">
                    <a:srgbClr val="000000">
                      <a:alpha val="65000"/>
                    </a:srgbClr>
                  </a:innerShdw>
                </a:effectLst>
              </a:rPr>
              <a:t>Allah SWT </a:t>
            </a:r>
            <a:r>
              <a:rPr lang="sv-SE" sz="2600" b="1" dirty="0">
                <a:ln w="1905"/>
                <a:solidFill>
                  <a:schemeClr val="tx1"/>
                </a:solidFill>
                <a:effectLst>
                  <a:innerShdw blurRad="69850" dist="43180" dir="5400000">
                    <a:srgbClr val="000000">
                      <a:alpha val="65000"/>
                    </a:srgbClr>
                  </a:innerShdw>
                </a:effectLst>
              </a:rPr>
              <a:t>tidak menyimpan sesuatu kepentingan di sebalik </a:t>
            </a:r>
            <a:r>
              <a:rPr lang="sv-SE" sz="2600" b="1" dirty="0" smtClean="0">
                <a:ln w="1905"/>
                <a:solidFill>
                  <a:schemeClr val="tx1"/>
                </a:solidFill>
                <a:effectLst>
                  <a:innerShdw blurRad="69850" dist="43180" dir="5400000">
                    <a:srgbClr val="000000">
                      <a:alpha val="65000"/>
                    </a:srgbClr>
                  </a:innerShdw>
                </a:effectLst>
              </a:rPr>
              <a:t>syariat-Nya</a:t>
            </a:r>
            <a:r>
              <a:rPr lang="en-US" sz="2600" b="1" dirty="0" smtClean="0">
                <a:ln w="1905"/>
                <a:solidFill>
                  <a:schemeClr val="tx1"/>
                </a:solidFill>
                <a:effectLst>
                  <a:innerShdw blurRad="69850" dist="43180" dir="5400000">
                    <a:srgbClr val="000000">
                      <a:alpha val="65000"/>
                    </a:srgbClr>
                  </a:innerShdw>
                </a:effectLst>
              </a:rPr>
              <a:t> KECUALI </a:t>
            </a:r>
            <a:r>
              <a:rPr lang="en-US" sz="2600" b="1" dirty="0" err="1" smtClean="0">
                <a:ln w="1905"/>
                <a:solidFill>
                  <a:schemeClr val="tx1"/>
                </a:solidFill>
                <a:effectLst>
                  <a:innerShdw blurRad="69850" dist="43180" dir="5400000">
                    <a:srgbClr val="000000">
                      <a:alpha val="65000"/>
                    </a:srgbClr>
                  </a:innerShdw>
                </a:effectLst>
              </a:rPr>
              <a:t>untuk</a:t>
            </a:r>
            <a:r>
              <a:rPr lang="en-US" sz="2600" b="1" dirty="0" smtClean="0">
                <a:ln w="1905"/>
                <a:solidFill>
                  <a:schemeClr val="tx1"/>
                </a:solidFill>
                <a:effectLst>
                  <a:innerShdw blurRad="69850" dist="43180" dir="5400000">
                    <a:srgbClr val="000000">
                      <a:alpha val="65000"/>
                    </a:srgbClr>
                  </a:innerShdw>
                </a:effectLst>
              </a:rPr>
              <a:t> </a:t>
            </a:r>
            <a:r>
              <a:rPr lang="en-US" sz="2600" b="1" dirty="0" err="1" smtClean="0">
                <a:ln w="1905"/>
                <a:solidFill>
                  <a:srgbClr val="FF0000"/>
                </a:solidFill>
                <a:effectLst>
                  <a:innerShdw blurRad="69850" dist="43180" dir="5400000">
                    <a:srgbClr val="000000">
                      <a:alpha val="65000"/>
                    </a:srgbClr>
                  </a:innerShdw>
                </a:effectLst>
              </a:rPr>
              <a:t>maslahah</a:t>
            </a:r>
            <a:r>
              <a:rPr lang="en-US" sz="2600" b="1" dirty="0" smtClean="0">
                <a:ln w="1905"/>
                <a:solidFill>
                  <a:srgbClr val="FF0000"/>
                </a:solidFill>
                <a:effectLst>
                  <a:innerShdw blurRad="69850" dist="43180" dir="5400000">
                    <a:srgbClr val="000000">
                      <a:alpha val="65000"/>
                    </a:srgbClr>
                  </a:innerShdw>
                </a:effectLst>
              </a:rPr>
              <a:t> </a:t>
            </a:r>
            <a:r>
              <a:rPr lang="en-US" sz="2600" b="1" dirty="0" err="1" smtClean="0">
                <a:ln w="1905"/>
                <a:solidFill>
                  <a:srgbClr val="FF0000"/>
                </a:solidFill>
                <a:effectLst>
                  <a:innerShdw blurRad="69850" dist="43180" dir="5400000">
                    <a:srgbClr val="000000">
                      <a:alpha val="65000"/>
                    </a:srgbClr>
                  </a:innerShdw>
                </a:effectLst>
              </a:rPr>
              <a:t>manusia</a:t>
            </a:r>
            <a:endParaRPr lang="en-US" sz="2600"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96040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167187" y="1090614"/>
            <a:ext cx="596267"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495300" y="2057400"/>
            <a:ext cx="838199" cy="13716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85800" y="3505200"/>
            <a:ext cx="7848601" cy="31242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800" b="1" dirty="0" smtClean="0">
              <a:ln w="1905"/>
              <a:solidFill>
                <a:schemeClr val="tx1"/>
              </a:solidFill>
              <a:effectLst>
                <a:innerShdw blurRad="69850" dist="43180" dir="5400000">
                  <a:srgbClr val="000000">
                    <a:alpha val="65000"/>
                  </a:srgbClr>
                </a:innerShdw>
              </a:effectLst>
            </a:endParaRPr>
          </a:p>
          <a:p>
            <a:pPr algn="ctr"/>
            <a:r>
              <a:rPr lang="sv-SE" sz="2200" b="1" dirty="0" smtClean="0">
                <a:ln w="1905"/>
                <a:solidFill>
                  <a:schemeClr val="tx1"/>
                </a:solidFill>
                <a:effectLst>
                  <a:innerShdw blurRad="69850" dist="43180" dir="5400000">
                    <a:srgbClr val="000000">
                      <a:alpha val="65000"/>
                    </a:srgbClr>
                  </a:innerShdw>
                </a:effectLst>
              </a:rPr>
              <a:t>“</a:t>
            </a:r>
            <a:r>
              <a:rPr lang="sv-SE" sz="2200" b="1" dirty="0">
                <a:ln w="1905"/>
                <a:solidFill>
                  <a:schemeClr val="tx1"/>
                </a:solidFill>
                <a:effectLst>
                  <a:innerShdw blurRad="69850" dist="43180" dir="5400000">
                    <a:srgbClr val="000000">
                      <a:alpha val="65000"/>
                    </a:srgbClr>
                  </a:innerShdw>
                </a:effectLst>
              </a:rPr>
              <a:t>Sesungguhnya binaan dan dasar syariat dibangunkan di atas hikmah dan kemaslahatan manusia dalam kehidupan sekarang dan kehidupan kembali (akhirat). Seluruh syariat adalah adil, rahmat, maslahah dan hikmah. Sebarang persoalan yang terkeluar daripada keadilan kepada kezaliman, daripada rahmat kepada sebaliknya, daripada maslahah (kebaikan) kepada mafsadah (kerosakan) dan daripada hikmah kepada sia-sia, maka ianya bukanlah daripada syariat”.</a:t>
            </a:r>
            <a:endParaRPr lang="en-US" sz="2200" b="1" dirty="0">
              <a:ln w="1905"/>
              <a:solidFill>
                <a:schemeClr val="tx1"/>
              </a:solidFill>
              <a:effectLst>
                <a:innerShdw blurRad="69850" dist="43180" dir="5400000">
                  <a:srgbClr val="000000">
                    <a:alpha val="65000"/>
                  </a:srgbClr>
                </a:innerShdw>
              </a:effectLst>
            </a:endParaRPr>
          </a:p>
        </p:txBody>
      </p:sp>
      <p:sp>
        <p:nvSpPr>
          <p:cNvPr id="5" name="Cloud 4"/>
          <p:cNvSpPr/>
          <p:nvPr/>
        </p:nvSpPr>
        <p:spPr>
          <a:xfrm>
            <a:off x="1295400" y="228600"/>
            <a:ext cx="6629400" cy="9906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TUJUAN SYARIAT DITURUNKAN</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ounded Rectangle 3"/>
          <p:cNvSpPr/>
          <p:nvPr/>
        </p:nvSpPr>
        <p:spPr>
          <a:xfrm>
            <a:off x="685800" y="1600200"/>
            <a:ext cx="7696200" cy="914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chemeClr val="accent5">
                    <a:lumMod val="50000"/>
                  </a:schemeClr>
                </a:solidFill>
                <a:effectLst>
                  <a:innerShdw blurRad="69850" dist="43180" dir="5400000">
                    <a:srgbClr val="000000">
                      <a:alpha val="65000"/>
                    </a:srgbClr>
                  </a:innerShdw>
                </a:effectLst>
              </a:rPr>
              <a:t>Untuk </a:t>
            </a:r>
            <a:r>
              <a:rPr lang="sv-SE" sz="2400" b="1" dirty="0">
                <a:ln w="1905"/>
                <a:solidFill>
                  <a:schemeClr val="accent5">
                    <a:lumMod val="50000"/>
                  </a:schemeClr>
                </a:solidFill>
                <a:effectLst>
                  <a:innerShdw blurRad="69850" dist="43180" dir="5400000">
                    <a:srgbClr val="000000">
                      <a:alpha val="65000"/>
                    </a:srgbClr>
                  </a:innerShdw>
                </a:effectLst>
              </a:rPr>
              <a:t>menjaga kesejahteraan agama, nyawa, akal, keturunan dan harta manusia</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6" name="Cloud 5"/>
          <p:cNvSpPr/>
          <p:nvPr/>
        </p:nvSpPr>
        <p:spPr>
          <a:xfrm>
            <a:off x="1333499" y="2743200"/>
            <a:ext cx="5295900" cy="99822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ln w="1905"/>
                <a:solidFill>
                  <a:srgbClr val="FF0000"/>
                </a:solidFill>
                <a:effectLst>
                  <a:innerShdw blurRad="69850" dist="43180" dir="5400000">
                    <a:srgbClr val="000000">
                      <a:alpha val="65000"/>
                    </a:srgbClr>
                  </a:innerShdw>
                </a:effectLst>
              </a:rPr>
              <a:t>Ibnu al-Qayyim </a:t>
            </a:r>
            <a:r>
              <a:rPr lang="sv-SE" sz="2400" b="1" dirty="0" smtClean="0">
                <a:ln w="1905"/>
                <a:solidFill>
                  <a:srgbClr val="FF0000"/>
                </a:solidFill>
                <a:effectLst>
                  <a:innerShdw blurRad="69850" dist="43180" dir="5400000">
                    <a:srgbClr val="000000">
                      <a:alpha val="65000"/>
                    </a:srgbClr>
                  </a:innerShdw>
                </a:effectLst>
              </a:rPr>
              <a:t> </a:t>
            </a:r>
            <a:r>
              <a:rPr lang="sv-SE" sz="2400" b="1" dirty="0" smtClean="0">
                <a:ln w="1905"/>
                <a:solidFill>
                  <a:srgbClr val="0070C0"/>
                </a:solidFill>
                <a:effectLst>
                  <a:innerShdw blurRad="69850" dist="43180" dir="5400000">
                    <a:srgbClr val="000000">
                      <a:alpha val="65000"/>
                    </a:srgbClr>
                  </a:innerShdw>
                </a:effectLst>
              </a:rPr>
              <a:t>menjelaskan</a:t>
            </a:r>
            <a:endParaRPr lang="en-US" sz="32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67262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424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360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hevron 8"/>
          <p:cNvSpPr/>
          <p:nvPr/>
        </p:nvSpPr>
        <p:spPr>
          <a:xfrm rot="5400000">
            <a:off x="1439149" y="885729"/>
            <a:ext cx="796098"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5400000">
            <a:off x="6402657" y="866825"/>
            <a:ext cx="910689"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rot="5400000">
            <a:off x="4136768" y="996938"/>
            <a:ext cx="71371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135294" y="2270763"/>
            <a:ext cx="2819400" cy="1005837"/>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1"/>
                </a:solidFill>
                <a:effectLst>
                  <a:innerShdw blurRad="69850" dist="43180" dir="5400000">
                    <a:srgbClr val="000000">
                      <a:alpha val="65000"/>
                    </a:srgbClr>
                  </a:innerShdw>
                </a:effectLst>
              </a:rPr>
              <a:t>Kesederhanaan</a:t>
            </a:r>
            <a:endParaRPr lang="en-US" sz="2800" b="1" dirty="0">
              <a:ln w="1905"/>
              <a:solidFill>
                <a:schemeClr val="tx1"/>
              </a:solidFill>
              <a:effectLst>
                <a:innerShdw blurRad="69850" dist="43180" dir="5400000">
                  <a:srgbClr val="000000">
                    <a:alpha val="65000"/>
                  </a:srgbClr>
                </a:innerShdw>
              </a:effectLst>
            </a:endParaRPr>
          </a:p>
        </p:txBody>
      </p:sp>
      <p:sp>
        <p:nvSpPr>
          <p:cNvPr id="5" name="Cloud 4"/>
          <p:cNvSpPr/>
          <p:nvPr/>
        </p:nvSpPr>
        <p:spPr>
          <a:xfrm>
            <a:off x="1295400" y="228601"/>
            <a:ext cx="6324600" cy="657884"/>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SYARIAT ISLAM</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ounded Rectangle 13"/>
          <p:cNvSpPr/>
          <p:nvPr/>
        </p:nvSpPr>
        <p:spPr>
          <a:xfrm>
            <a:off x="3200400" y="2384440"/>
            <a:ext cx="2667000" cy="150176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b="1" dirty="0" smtClean="0">
              <a:ln w="1905"/>
              <a:solidFill>
                <a:schemeClr val="tx1"/>
              </a:solidFill>
              <a:effectLst>
                <a:innerShdw blurRad="69850" dist="43180" dir="5400000">
                  <a:srgbClr val="000000">
                    <a:alpha val="65000"/>
                  </a:srgbClr>
                </a:innerShdw>
              </a:effectLst>
            </a:endParaRPr>
          </a:p>
          <a:p>
            <a:pPr algn="ctr"/>
            <a:r>
              <a:rPr lang="sv-SE" sz="2800" b="1" dirty="0" smtClean="0">
                <a:ln w="1905"/>
                <a:solidFill>
                  <a:schemeClr val="tx1"/>
                </a:solidFill>
                <a:effectLst>
                  <a:innerShdw blurRad="69850" dist="43180" dir="5400000">
                    <a:srgbClr val="000000">
                      <a:alpha val="65000"/>
                    </a:srgbClr>
                  </a:innerShdw>
                </a:effectLst>
              </a:rPr>
              <a:t>Meliputi </a:t>
            </a:r>
            <a:r>
              <a:rPr lang="sv-SE" sz="2800" b="1" dirty="0">
                <a:ln w="1905"/>
                <a:solidFill>
                  <a:schemeClr val="tx1"/>
                </a:solidFill>
                <a:effectLst>
                  <a:innerShdw blurRad="69850" dist="43180" dir="5400000">
                    <a:srgbClr val="000000">
                      <a:alpha val="65000"/>
                    </a:srgbClr>
                  </a:innerShdw>
                </a:effectLst>
              </a:rPr>
              <a:t>seluruh urusan kehidupan</a:t>
            </a:r>
            <a:endParaRPr lang="en-US" sz="2800" b="1" dirty="0">
              <a:ln w="1905"/>
              <a:solidFill>
                <a:schemeClr val="tx1"/>
              </a:solidFill>
              <a:effectLst>
                <a:innerShdw blurRad="69850" dist="43180" dir="5400000">
                  <a:srgbClr val="000000">
                    <a:alpha val="65000"/>
                  </a:srgbClr>
                </a:innerShdw>
              </a:effectLst>
            </a:endParaRPr>
          </a:p>
        </p:txBody>
      </p:sp>
      <p:sp>
        <p:nvSpPr>
          <p:cNvPr id="6" name="Cloud 5"/>
          <p:cNvSpPr/>
          <p:nvPr/>
        </p:nvSpPr>
        <p:spPr>
          <a:xfrm>
            <a:off x="152400" y="1600200"/>
            <a:ext cx="2895600" cy="971747"/>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smtClean="0">
                <a:ln w="1905"/>
                <a:solidFill>
                  <a:srgbClr val="FF0000"/>
                </a:solidFill>
                <a:effectLst>
                  <a:innerShdw blurRad="69850" dist="43180" dir="5400000">
                    <a:srgbClr val="000000">
                      <a:alpha val="65000"/>
                    </a:srgbClr>
                  </a:innerShdw>
                </a:effectLst>
              </a:rPr>
              <a:t>WASOTIYYAH</a:t>
            </a:r>
            <a:endParaRPr lang="en-US" sz="3200" b="1" dirty="0">
              <a:ln w="1905"/>
              <a:solidFill>
                <a:srgbClr val="C00000"/>
              </a:solidFill>
              <a:effectLst>
                <a:innerShdw blurRad="69850" dist="43180" dir="5400000">
                  <a:srgbClr val="000000">
                    <a:alpha val="65000"/>
                  </a:srgbClr>
                </a:innerShdw>
              </a:effectLst>
            </a:endParaRPr>
          </a:p>
        </p:txBody>
      </p:sp>
      <p:sp>
        <p:nvSpPr>
          <p:cNvPr id="16" name="Rounded Rectangle 15"/>
          <p:cNvSpPr/>
          <p:nvPr/>
        </p:nvSpPr>
        <p:spPr>
          <a:xfrm>
            <a:off x="6130212" y="2270763"/>
            <a:ext cx="2819400" cy="1005837"/>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1"/>
                </a:solidFill>
                <a:effectLst>
                  <a:innerShdw blurRad="69850" dist="43180" dir="5400000">
                    <a:srgbClr val="000000">
                      <a:alpha val="65000"/>
                    </a:srgbClr>
                  </a:innerShdw>
                </a:effectLst>
              </a:rPr>
              <a:t>Keseimbangan</a:t>
            </a:r>
            <a:endParaRPr lang="en-US" sz="2800" b="1" dirty="0">
              <a:ln w="1905"/>
              <a:solidFill>
                <a:schemeClr val="tx1"/>
              </a:solidFill>
              <a:effectLst>
                <a:innerShdw blurRad="69850" dist="43180" dir="5400000">
                  <a:srgbClr val="000000">
                    <a:alpha val="65000"/>
                  </a:srgbClr>
                </a:innerShdw>
              </a:effectLst>
            </a:endParaRPr>
          </a:p>
        </p:txBody>
      </p:sp>
      <p:sp>
        <p:nvSpPr>
          <p:cNvPr id="11" name="Cloud 10"/>
          <p:cNvSpPr/>
          <p:nvPr/>
        </p:nvSpPr>
        <p:spPr>
          <a:xfrm>
            <a:off x="6019800" y="1524000"/>
            <a:ext cx="2895600" cy="971747"/>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smtClean="0">
                <a:ln w="1905"/>
                <a:solidFill>
                  <a:srgbClr val="FF0000"/>
                </a:solidFill>
                <a:effectLst>
                  <a:innerShdw blurRad="69850" dist="43180" dir="5400000">
                    <a:srgbClr val="000000">
                      <a:alpha val="65000"/>
                    </a:srgbClr>
                  </a:innerShdw>
                </a:effectLst>
              </a:rPr>
              <a:t>TAWAZUN</a:t>
            </a:r>
            <a:endParaRPr lang="en-US" sz="32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3276600" y="1676400"/>
            <a:ext cx="2514600" cy="971747"/>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smtClean="0">
                <a:ln w="1905"/>
                <a:solidFill>
                  <a:srgbClr val="FF0000"/>
                </a:solidFill>
                <a:effectLst>
                  <a:innerShdw blurRad="69850" dist="43180" dir="5400000">
                    <a:srgbClr val="000000">
                      <a:alpha val="65000"/>
                    </a:srgbClr>
                  </a:innerShdw>
                </a:effectLst>
              </a:rPr>
              <a:t>SYUMUL</a:t>
            </a:r>
            <a:endParaRPr lang="en-US" sz="3200" b="1" dirty="0">
              <a:ln w="1905"/>
              <a:solidFill>
                <a:srgbClr val="C00000"/>
              </a:solidFill>
              <a:effectLst>
                <a:innerShdw blurRad="69850" dist="43180" dir="5400000">
                  <a:srgbClr val="000000">
                    <a:alpha val="65000"/>
                  </a:srgbClr>
                </a:innerShdw>
              </a:effectLst>
            </a:endParaRPr>
          </a:p>
        </p:txBody>
      </p:sp>
      <p:sp>
        <p:nvSpPr>
          <p:cNvPr id="17" name="Rounded Rectangle 16"/>
          <p:cNvSpPr/>
          <p:nvPr/>
        </p:nvSpPr>
        <p:spPr>
          <a:xfrm>
            <a:off x="152400" y="4038599"/>
            <a:ext cx="4724400" cy="735955"/>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Tiada konflik antara keperluan ruh dan jasad</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19" name="Rounded Rectangle 18"/>
          <p:cNvSpPr/>
          <p:nvPr/>
        </p:nvSpPr>
        <p:spPr>
          <a:xfrm>
            <a:off x="152400" y="4876800"/>
            <a:ext cx="4724400" cy="8382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Tiada perebutan antara individu, keluarga dan masyarakat</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20" name="Rounded Rectangle 19"/>
          <p:cNvSpPr/>
          <p:nvPr/>
        </p:nvSpPr>
        <p:spPr>
          <a:xfrm>
            <a:off x="152400" y="5867400"/>
            <a:ext cx="4724400" cy="828017"/>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err="1">
                <a:ln w="1905"/>
                <a:solidFill>
                  <a:schemeClr val="accent5">
                    <a:lumMod val="50000"/>
                  </a:schemeClr>
                </a:solidFill>
                <a:effectLst>
                  <a:innerShdw blurRad="69850" dist="43180" dir="5400000">
                    <a:srgbClr val="000000">
                      <a:alpha val="65000"/>
                    </a:srgbClr>
                  </a:innerShdw>
                </a:effectLst>
              </a:rPr>
              <a:t>Tiada</a:t>
            </a:r>
            <a:r>
              <a:rPr lang="es-ES" sz="2400" b="1" dirty="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pemisahan</a:t>
            </a:r>
            <a:r>
              <a:rPr lang="es-ES" sz="2400" b="1" dirty="0">
                <a:ln w="1905"/>
                <a:solidFill>
                  <a:schemeClr val="accent5">
                    <a:lumMod val="50000"/>
                  </a:schemeClr>
                </a:solidFill>
                <a:effectLst>
                  <a:innerShdw blurRad="69850" dist="43180" dir="5400000">
                    <a:srgbClr val="000000">
                      <a:alpha val="65000"/>
                    </a:srgbClr>
                  </a:innerShdw>
                </a:effectLst>
              </a:rPr>
              <a:t> antara </a:t>
            </a:r>
            <a:r>
              <a:rPr lang="es-ES" sz="2400" b="1" dirty="0" err="1">
                <a:ln w="1905"/>
                <a:solidFill>
                  <a:schemeClr val="accent5">
                    <a:lumMod val="50000"/>
                  </a:schemeClr>
                </a:solidFill>
                <a:effectLst>
                  <a:innerShdw blurRad="69850" dist="43180" dir="5400000">
                    <a:srgbClr val="000000">
                      <a:alpha val="65000"/>
                    </a:srgbClr>
                  </a:innerShdw>
                </a:effectLst>
              </a:rPr>
              <a:t>urusan</a:t>
            </a:r>
            <a:r>
              <a:rPr lang="es-ES" sz="2400" b="1" dirty="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dunia</a:t>
            </a:r>
            <a:r>
              <a:rPr lang="es-ES" sz="2400" b="1" dirty="0">
                <a:ln w="1905"/>
                <a:solidFill>
                  <a:schemeClr val="accent5">
                    <a:lumMod val="50000"/>
                  </a:schemeClr>
                </a:solidFill>
                <a:effectLst>
                  <a:innerShdw blurRad="69850" dist="43180" dir="5400000">
                    <a:srgbClr val="000000">
                      <a:alpha val="65000"/>
                    </a:srgbClr>
                  </a:innerShdw>
                </a:effectLst>
              </a:rPr>
              <a:t> dan agama</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21" name="Rounded Rectangle 20"/>
          <p:cNvSpPr/>
          <p:nvPr/>
        </p:nvSpPr>
        <p:spPr>
          <a:xfrm>
            <a:off x="5794310" y="4191000"/>
            <a:ext cx="3121090" cy="237425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err="1">
                <a:ln w="1905"/>
                <a:solidFill>
                  <a:srgbClr val="7030A0"/>
                </a:solidFill>
                <a:effectLst>
                  <a:innerShdw blurRad="69850" dist="43180" dir="5400000">
                    <a:srgbClr val="000000">
                      <a:alpha val="65000"/>
                    </a:srgbClr>
                  </a:innerShdw>
                </a:effectLst>
              </a:rPr>
              <a:t>Semuanya</a:t>
            </a:r>
            <a:r>
              <a:rPr lang="es-ES" sz="2400" b="1" dirty="0">
                <a:ln w="1905"/>
                <a:solidFill>
                  <a:srgbClr val="7030A0"/>
                </a:solidFill>
                <a:effectLst>
                  <a:innerShdw blurRad="69850" dist="43180" dir="5400000">
                    <a:srgbClr val="000000">
                      <a:alpha val="65000"/>
                    </a:srgbClr>
                  </a:innerShdw>
                </a:effectLst>
              </a:rPr>
              <a:t> </a:t>
            </a:r>
            <a:r>
              <a:rPr lang="es-ES" sz="2400" b="1" dirty="0" err="1">
                <a:ln w="1905"/>
                <a:solidFill>
                  <a:srgbClr val="7030A0"/>
                </a:solidFill>
                <a:effectLst>
                  <a:innerShdw blurRad="69850" dist="43180" dir="5400000">
                    <a:srgbClr val="000000">
                      <a:alpha val="65000"/>
                    </a:srgbClr>
                  </a:innerShdw>
                </a:effectLst>
              </a:rPr>
              <a:t>diselarikan</a:t>
            </a:r>
            <a:r>
              <a:rPr lang="es-ES" sz="2400" b="1" dirty="0">
                <a:ln w="1905"/>
                <a:solidFill>
                  <a:srgbClr val="7030A0"/>
                </a:solidFill>
                <a:effectLst>
                  <a:innerShdw blurRad="69850" dist="43180" dir="5400000">
                    <a:srgbClr val="000000">
                      <a:alpha val="65000"/>
                    </a:srgbClr>
                  </a:innerShdw>
                </a:effectLst>
              </a:rPr>
              <a:t> </a:t>
            </a:r>
            <a:r>
              <a:rPr lang="es-ES" sz="2400" b="1" dirty="0" err="1">
                <a:ln w="1905"/>
                <a:solidFill>
                  <a:srgbClr val="7030A0"/>
                </a:solidFill>
                <a:effectLst>
                  <a:innerShdw blurRad="69850" dist="43180" dir="5400000">
                    <a:srgbClr val="000000">
                      <a:alpha val="65000"/>
                    </a:srgbClr>
                  </a:innerShdw>
                </a:effectLst>
              </a:rPr>
              <a:t>dengan</a:t>
            </a:r>
            <a:r>
              <a:rPr lang="es-ES" sz="2400" b="1" dirty="0">
                <a:ln w="1905"/>
                <a:solidFill>
                  <a:srgbClr val="7030A0"/>
                </a:solidFill>
                <a:effectLst>
                  <a:innerShdw blurRad="69850" dist="43180" dir="5400000">
                    <a:srgbClr val="000000">
                      <a:alpha val="65000"/>
                    </a:srgbClr>
                  </a:innerShdw>
                </a:effectLst>
              </a:rPr>
              <a:t> </a:t>
            </a:r>
            <a:r>
              <a:rPr lang="es-ES" sz="2400" b="1" dirty="0" err="1">
                <a:ln w="1905"/>
                <a:solidFill>
                  <a:srgbClr val="7030A0"/>
                </a:solidFill>
                <a:effectLst>
                  <a:innerShdw blurRad="69850" dist="43180" dir="5400000">
                    <a:srgbClr val="000000">
                      <a:alpha val="65000"/>
                    </a:srgbClr>
                  </a:innerShdw>
                </a:effectLst>
              </a:rPr>
              <a:t>seimbang</a:t>
            </a:r>
            <a:r>
              <a:rPr lang="es-ES" sz="2400" b="1" dirty="0">
                <a:ln w="1905"/>
                <a:solidFill>
                  <a:srgbClr val="7030A0"/>
                </a:solidFill>
                <a:effectLst>
                  <a:innerShdw blurRad="69850" dist="43180" dir="5400000">
                    <a:srgbClr val="000000">
                      <a:alpha val="65000"/>
                    </a:srgbClr>
                  </a:innerShdw>
                </a:effectLst>
              </a:rPr>
              <a:t> dan </a:t>
            </a:r>
            <a:r>
              <a:rPr lang="es-ES" sz="2400" b="1" dirty="0" err="1">
                <a:ln w="1905"/>
                <a:solidFill>
                  <a:srgbClr val="7030A0"/>
                </a:solidFill>
                <a:effectLst>
                  <a:innerShdw blurRad="69850" dist="43180" dir="5400000">
                    <a:srgbClr val="000000">
                      <a:alpha val="65000"/>
                    </a:srgbClr>
                  </a:innerShdw>
                </a:effectLst>
              </a:rPr>
              <a:t>penuh</a:t>
            </a:r>
            <a:r>
              <a:rPr lang="es-ES" sz="2400" b="1" dirty="0">
                <a:ln w="1905"/>
                <a:solidFill>
                  <a:srgbClr val="7030A0"/>
                </a:solidFill>
                <a:effectLst>
                  <a:innerShdw blurRad="69850" dist="43180" dir="5400000">
                    <a:srgbClr val="000000">
                      <a:alpha val="65000"/>
                    </a:srgbClr>
                  </a:innerShdw>
                </a:effectLst>
              </a:rPr>
              <a:t> </a:t>
            </a:r>
            <a:r>
              <a:rPr lang="es-ES" sz="2400" b="1" dirty="0" err="1">
                <a:ln w="1905"/>
                <a:solidFill>
                  <a:srgbClr val="7030A0"/>
                </a:solidFill>
                <a:effectLst>
                  <a:innerShdw blurRad="69850" dist="43180" dir="5400000">
                    <a:srgbClr val="000000">
                      <a:alpha val="65000"/>
                    </a:srgbClr>
                  </a:innerShdw>
                </a:effectLst>
              </a:rPr>
              <a:t>kesederhanaan</a:t>
            </a:r>
            <a:r>
              <a:rPr lang="es-ES" sz="2400" b="1" dirty="0">
                <a:ln w="1905"/>
                <a:solidFill>
                  <a:srgbClr val="7030A0"/>
                </a:solidFill>
                <a:effectLst>
                  <a:innerShdw blurRad="69850" dist="43180" dir="5400000">
                    <a:srgbClr val="000000">
                      <a:alpha val="65000"/>
                    </a:srgbClr>
                  </a:innerShdw>
                </a:effectLst>
              </a:rPr>
              <a:t> </a:t>
            </a:r>
            <a:r>
              <a:rPr lang="es-ES" sz="2400" b="1" dirty="0" err="1">
                <a:ln w="1905"/>
                <a:solidFill>
                  <a:srgbClr val="7030A0"/>
                </a:solidFill>
                <a:effectLst>
                  <a:innerShdw blurRad="69850" dist="43180" dir="5400000">
                    <a:srgbClr val="000000">
                      <a:alpha val="65000"/>
                    </a:srgbClr>
                  </a:innerShdw>
                </a:effectLst>
              </a:rPr>
              <a:t>demi</a:t>
            </a:r>
            <a:r>
              <a:rPr lang="es-ES" sz="2400" b="1" dirty="0">
                <a:ln w="1905"/>
                <a:solidFill>
                  <a:srgbClr val="7030A0"/>
                </a:solidFill>
                <a:effectLst>
                  <a:innerShdw blurRad="69850" dist="43180" dir="5400000">
                    <a:srgbClr val="000000">
                      <a:alpha val="65000"/>
                    </a:srgbClr>
                  </a:innerShdw>
                </a:effectLst>
              </a:rPr>
              <a:t> </a:t>
            </a:r>
            <a:r>
              <a:rPr lang="es-ES" sz="2400" b="1" dirty="0" err="1">
                <a:ln w="1905"/>
                <a:solidFill>
                  <a:srgbClr val="7030A0"/>
                </a:solidFill>
                <a:effectLst>
                  <a:innerShdw blurRad="69850" dist="43180" dir="5400000">
                    <a:srgbClr val="000000">
                      <a:alpha val="65000"/>
                    </a:srgbClr>
                  </a:innerShdw>
                </a:effectLst>
              </a:rPr>
              <a:t>kebahagiaan</a:t>
            </a:r>
            <a:r>
              <a:rPr lang="es-ES" sz="2400" b="1" dirty="0">
                <a:ln w="1905"/>
                <a:solidFill>
                  <a:srgbClr val="7030A0"/>
                </a:solidFill>
                <a:effectLst>
                  <a:innerShdw blurRad="69850" dist="43180" dir="5400000">
                    <a:srgbClr val="000000">
                      <a:alpha val="65000"/>
                    </a:srgbClr>
                  </a:innerShdw>
                </a:effectLst>
              </a:rPr>
              <a:t> </a:t>
            </a:r>
            <a:r>
              <a:rPr lang="es-ES" sz="2400" b="1" dirty="0" err="1">
                <a:ln w="1905"/>
                <a:solidFill>
                  <a:srgbClr val="7030A0"/>
                </a:solidFill>
                <a:effectLst>
                  <a:innerShdw blurRad="69850" dist="43180" dir="5400000">
                    <a:srgbClr val="000000">
                      <a:alpha val="65000"/>
                    </a:srgbClr>
                  </a:innerShdw>
                </a:effectLst>
              </a:rPr>
              <a:t>dunia</a:t>
            </a:r>
            <a:r>
              <a:rPr lang="es-ES" sz="2400" b="1" dirty="0">
                <a:ln w="1905"/>
                <a:solidFill>
                  <a:srgbClr val="7030A0"/>
                </a:solidFill>
                <a:effectLst>
                  <a:innerShdw blurRad="69850" dist="43180" dir="5400000">
                    <a:srgbClr val="000000">
                      <a:alpha val="65000"/>
                    </a:srgbClr>
                  </a:innerShdw>
                </a:effectLst>
              </a:rPr>
              <a:t> dan </a:t>
            </a:r>
            <a:r>
              <a:rPr lang="es-ES" sz="2400" b="1" dirty="0" err="1">
                <a:ln w="1905"/>
                <a:solidFill>
                  <a:srgbClr val="7030A0"/>
                </a:solidFill>
                <a:effectLst>
                  <a:innerShdw blurRad="69850" dist="43180" dir="5400000">
                    <a:srgbClr val="000000">
                      <a:alpha val="65000"/>
                    </a:srgbClr>
                  </a:innerShdw>
                </a:effectLst>
              </a:rPr>
              <a:t>akhirat</a:t>
            </a:r>
            <a:endParaRPr lang="en-US" sz="2400" b="1" dirty="0">
              <a:ln w="1905"/>
              <a:solidFill>
                <a:srgbClr val="7030A0"/>
              </a:solidFill>
              <a:effectLst>
                <a:innerShdw blurRad="69850" dist="43180" dir="5400000">
                  <a:srgbClr val="000000">
                    <a:alpha val="65000"/>
                  </a:srgbClr>
                </a:innerShdw>
              </a:effectLst>
            </a:endParaRPr>
          </a:p>
        </p:txBody>
      </p:sp>
      <p:sp>
        <p:nvSpPr>
          <p:cNvPr id="2" name="Notched Right Arrow 1"/>
          <p:cNvSpPr/>
          <p:nvPr/>
        </p:nvSpPr>
        <p:spPr>
          <a:xfrm>
            <a:off x="4870580" y="5105400"/>
            <a:ext cx="914400" cy="381000"/>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2" name="Notched Right Arrow 21"/>
          <p:cNvSpPr/>
          <p:nvPr/>
        </p:nvSpPr>
        <p:spPr>
          <a:xfrm>
            <a:off x="4870580" y="4305300"/>
            <a:ext cx="914400" cy="381000"/>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3" name="Notched Right Arrow 22"/>
          <p:cNvSpPr/>
          <p:nvPr/>
        </p:nvSpPr>
        <p:spPr>
          <a:xfrm>
            <a:off x="4892351" y="6012417"/>
            <a:ext cx="914400" cy="381000"/>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242982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136768" y="996938"/>
            <a:ext cx="71371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295400" y="228601"/>
            <a:ext cx="6324600" cy="657884"/>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SYARIAT ISLAM</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ounded Rectangle 13"/>
          <p:cNvSpPr/>
          <p:nvPr/>
        </p:nvSpPr>
        <p:spPr>
          <a:xfrm>
            <a:off x="2209800" y="1685225"/>
            <a:ext cx="4648200" cy="150176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1"/>
                </a:solidFill>
                <a:effectLst>
                  <a:innerShdw blurRad="69850" dist="43180" dir="5400000">
                    <a:srgbClr val="000000">
                      <a:alpha val="65000"/>
                    </a:srgbClr>
                  </a:innerShdw>
                </a:effectLst>
              </a:rPr>
              <a:t>Tidak </a:t>
            </a:r>
            <a:r>
              <a:rPr lang="sv-SE" sz="2800" b="1" dirty="0">
                <a:ln w="1905"/>
                <a:solidFill>
                  <a:schemeClr val="tx1"/>
                </a:solidFill>
                <a:effectLst>
                  <a:innerShdw blurRad="69850" dist="43180" dir="5400000">
                    <a:srgbClr val="000000">
                      <a:alpha val="65000"/>
                    </a:srgbClr>
                  </a:innerShdw>
                </a:effectLst>
              </a:rPr>
              <a:t>menekankan suatu aspek dengan mengabaikan aspek yang lain</a:t>
            </a:r>
            <a:endParaRPr lang="en-US" sz="2800" b="1" dirty="0">
              <a:ln w="1905"/>
              <a:solidFill>
                <a:schemeClr val="tx1"/>
              </a:solidFill>
              <a:effectLst>
                <a:innerShdw blurRad="69850" dist="43180" dir="5400000">
                  <a:srgbClr val="000000">
                    <a:alpha val="65000"/>
                  </a:srgbClr>
                </a:innerShdw>
              </a:effectLst>
            </a:endParaRPr>
          </a:p>
        </p:txBody>
      </p:sp>
      <p:sp>
        <p:nvSpPr>
          <p:cNvPr id="20" name="Rounded Rectangle 19"/>
          <p:cNvSpPr/>
          <p:nvPr/>
        </p:nvSpPr>
        <p:spPr>
          <a:xfrm>
            <a:off x="398106" y="4147193"/>
            <a:ext cx="3183294" cy="1415407"/>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ln w="1905"/>
              <a:solidFill>
                <a:schemeClr val="accent5">
                  <a:lumMod val="50000"/>
                </a:schemeClr>
              </a:solidFill>
              <a:effectLst>
                <a:innerShdw blurRad="69850" dist="43180" dir="5400000">
                  <a:srgbClr val="000000">
                    <a:alpha val="65000"/>
                  </a:srgbClr>
                </a:innerShdw>
              </a:effectLst>
            </a:endParaRPr>
          </a:p>
          <a:p>
            <a:pPr algn="ctr"/>
            <a:r>
              <a:rPr lang="es-ES" sz="2400" b="1" dirty="0" err="1" smtClean="0">
                <a:ln w="1905"/>
                <a:solidFill>
                  <a:schemeClr val="accent5">
                    <a:lumMod val="50000"/>
                  </a:schemeClr>
                </a:solidFill>
                <a:effectLst>
                  <a:innerShdw blurRad="69850" dist="43180" dir="5400000">
                    <a:srgbClr val="000000">
                      <a:alpha val="65000"/>
                    </a:srgbClr>
                  </a:innerShdw>
                </a:effectLst>
              </a:rPr>
              <a:t>Dalam</a:t>
            </a:r>
            <a:r>
              <a:rPr lang="es-ES" sz="2400" b="1" dirty="0" smtClean="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urusan</a:t>
            </a:r>
            <a:r>
              <a:rPr lang="es-ES" sz="2400" b="1" dirty="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ibadat</a:t>
            </a:r>
            <a:r>
              <a:rPr lang="es-ES" sz="2400" b="1" dirty="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iaitu</a:t>
            </a:r>
            <a:r>
              <a:rPr lang="es-ES" sz="2400" b="1" dirty="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hubungan</a:t>
            </a:r>
            <a:r>
              <a:rPr lang="es-ES" sz="2400" b="1" dirty="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dengan</a:t>
            </a:r>
            <a:r>
              <a:rPr lang="es-ES" sz="2400" b="1" dirty="0">
                <a:ln w="1905"/>
                <a:solidFill>
                  <a:schemeClr val="accent5">
                    <a:lumMod val="50000"/>
                  </a:schemeClr>
                </a:solidFill>
                <a:effectLst>
                  <a:innerShdw blurRad="69850" dist="43180" dir="5400000">
                    <a:srgbClr val="000000">
                      <a:alpha val="65000"/>
                    </a:srgbClr>
                  </a:innerShdw>
                </a:effectLst>
              </a:rPr>
              <a:t> </a:t>
            </a:r>
            <a:r>
              <a:rPr lang="es-ES" sz="2400" b="1" dirty="0" err="1">
                <a:ln w="1905"/>
                <a:solidFill>
                  <a:schemeClr val="accent5">
                    <a:lumMod val="50000"/>
                  </a:schemeClr>
                </a:solidFill>
                <a:effectLst>
                  <a:innerShdw blurRad="69850" dist="43180" dir="5400000">
                    <a:srgbClr val="000000">
                      <a:alpha val="65000"/>
                    </a:srgbClr>
                  </a:innerShdw>
                </a:effectLst>
              </a:rPr>
              <a:t>Allah</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22" name="Notched Right Arrow 21"/>
          <p:cNvSpPr/>
          <p:nvPr/>
        </p:nvSpPr>
        <p:spPr>
          <a:xfrm>
            <a:off x="3579225" y="4453622"/>
            <a:ext cx="914400" cy="559381"/>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4" name="Cloud 23"/>
          <p:cNvSpPr/>
          <p:nvPr/>
        </p:nvSpPr>
        <p:spPr>
          <a:xfrm>
            <a:off x="609600" y="3566900"/>
            <a:ext cx="2743200" cy="886722"/>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smtClean="0">
                <a:ln w="1905"/>
                <a:solidFill>
                  <a:srgbClr val="FF0000"/>
                </a:solidFill>
                <a:effectLst>
                  <a:innerShdw blurRad="69850" dist="43180" dir="5400000">
                    <a:srgbClr val="000000">
                      <a:alpha val="65000"/>
                    </a:srgbClr>
                  </a:innerShdw>
                </a:effectLst>
              </a:rPr>
              <a:t>CONTOH</a:t>
            </a:r>
            <a:endParaRPr lang="en-US" sz="3200" b="1" dirty="0">
              <a:ln w="1905"/>
              <a:solidFill>
                <a:srgbClr val="C00000"/>
              </a:solidFill>
              <a:effectLst>
                <a:innerShdw blurRad="69850" dist="43180" dir="5400000">
                  <a:srgbClr val="000000">
                    <a:alpha val="65000"/>
                  </a:srgbClr>
                </a:innerShdw>
              </a:effectLst>
            </a:endParaRPr>
          </a:p>
        </p:txBody>
      </p:sp>
      <p:sp>
        <p:nvSpPr>
          <p:cNvPr id="25" name="Rounded Rectangle 24"/>
          <p:cNvSpPr/>
          <p:nvPr/>
        </p:nvSpPr>
        <p:spPr>
          <a:xfrm>
            <a:off x="4572000" y="4061925"/>
            <a:ext cx="4191000" cy="1653075"/>
          </a:xfrm>
          <a:prstGeom prst="roundRect">
            <a:avLst/>
          </a:prstGeom>
          <a:solidFill>
            <a:schemeClr val="accent3">
              <a:lumMod val="20000"/>
              <a:lumOff val="80000"/>
              <a:alpha val="92000"/>
            </a:schemeClr>
          </a:solidFill>
          <a:ln w="889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400" b="1" dirty="0" smtClean="0">
                <a:ln w="1905"/>
                <a:solidFill>
                  <a:schemeClr val="tx1"/>
                </a:solidFill>
                <a:effectLst>
                  <a:innerShdw blurRad="69850" dist="43180" dir="5400000">
                    <a:srgbClr val="000000">
                      <a:alpha val="65000"/>
                    </a:srgbClr>
                  </a:innerShdw>
                </a:effectLst>
              </a:rPr>
              <a:t>Syariat </a:t>
            </a:r>
            <a:r>
              <a:rPr lang="nn-NO" sz="2400" b="1" dirty="0">
                <a:ln w="1905"/>
                <a:solidFill>
                  <a:schemeClr val="tx1"/>
                </a:solidFill>
                <a:effectLst>
                  <a:innerShdw blurRad="69850" dist="43180" dir="5400000">
                    <a:srgbClr val="000000">
                      <a:alpha val="65000"/>
                    </a:srgbClr>
                  </a:innerShdw>
                </a:effectLst>
              </a:rPr>
              <a:t>tidak mengenepikan aspek lain, seperti aspek fizikal dan kemasyarakatan</a:t>
            </a:r>
            <a:endParaRPr lang="en-US" sz="24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65130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1000" b="-21000"/>
          </a:stretch>
        </a:blipFill>
        <a:effectLst/>
      </p:bgPr>
    </p:bg>
    <p:spTree>
      <p:nvGrpSpPr>
        <p:cNvPr id="1" name=""/>
        <p:cNvGrpSpPr/>
        <p:nvPr/>
      </p:nvGrpSpPr>
      <p:grpSpPr>
        <a:xfrm>
          <a:off x="0" y="0"/>
          <a:ext cx="0" cy="0"/>
          <a:chOff x="0" y="0"/>
          <a:chExt cx="0" cy="0"/>
        </a:xfrm>
      </p:grpSpPr>
      <p:sp>
        <p:nvSpPr>
          <p:cNvPr id="4" name="Snip Diagonal Corner Rectangle 3"/>
          <p:cNvSpPr/>
          <p:nvPr/>
        </p:nvSpPr>
        <p:spPr>
          <a:xfrm>
            <a:off x="609600" y="228600"/>
            <a:ext cx="8057174" cy="685800"/>
          </a:xfrm>
          <a:prstGeom prst="snip2DiagRect">
            <a:avLst>
              <a:gd name="adj1" fmla="val 0"/>
              <a:gd name="adj2" fmla="val 50000"/>
            </a:avLst>
          </a:prstGeom>
          <a:solidFill>
            <a:schemeClr val="tx1">
              <a:lumMod val="50000"/>
              <a:lumOff val="5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ms-MY" sz="4000" b="1" dirty="0">
                <a:ln w="1905"/>
                <a:solidFill>
                  <a:schemeClr val="bg1"/>
                </a:solidFill>
                <a:effectLst>
                  <a:innerShdw blurRad="69850" dist="43180" dir="5400000">
                    <a:srgbClr val="000000">
                      <a:alpha val="65000"/>
                    </a:srgbClr>
                  </a:innerShdw>
                </a:effectLst>
              </a:rPr>
              <a:t>Sabda Rasulullah </a:t>
            </a:r>
            <a:r>
              <a:rPr lang="ms-MY" sz="4000" b="1" dirty="0" smtClean="0">
                <a:ln w="1905"/>
                <a:solidFill>
                  <a:schemeClr val="bg1"/>
                </a:solidFill>
                <a:effectLst>
                  <a:innerShdw blurRad="69850" dist="43180" dir="5400000">
                    <a:srgbClr val="000000">
                      <a:alpha val="65000"/>
                    </a:srgbClr>
                  </a:innerShdw>
                </a:effectLst>
              </a:rPr>
              <a:t>SAW :</a:t>
            </a:r>
            <a:endParaRPr lang="en-US" sz="4000" b="1" dirty="0">
              <a:ln w="1905"/>
              <a:solidFill>
                <a:schemeClr val="bg1"/>
              </a:solidFill>
              <a:effectLst>
                <a:innerShdw blurRad="69850" dist="43180" dir="5400000">
                  <a:srgbClr val="000000">
                    <a:alpha val="65000"/>
                  </a:srgbClr>
                </a:innerShdw>
              </a:effectLst>
            </a:endParaRPr>
          </a:p>
        </p:txBody>
      </p:sp>
      <p:sp>
        <p:nvSpPr>
          <p:cNvPr id="6" name="Rectangle 5"/>
          <p:cNvSpPr/>
          <p:nvPr/>
        </p:nvSpPr>
        <p:spPr>
          <a:xfrm>
            <a:off x="324826" y="3843278"/>
            <a:ext cx="8514374" cy="2462213"/>
          </a:xfrm>
          <a:prstGeom prst="rect">
            <a:avLst/>
          </a:prstGeom>
        </p:spPr>
        <p:txBody>
          <a:bodyPr wrap="square">
            <a:spAutoFit/>
          </a:bodyPr>
          <a:lstStyle/>
          <a:p>
            <a:pPr algn="just"/>
            <a:r>
              <a:rPr lang="en-US" sz="2200" b="1" dirty="0"/>
              <a:t>Yang </a:t>
            </a:r>
            <a:r>
              <a:rPr lang="en-US" sz="2200" b="1" dirty="0" err="1"/>
              <a:t>bermaksud</a:t>
            </a:r>
            <a:r>
              <a:rPr lang="en-US" sz="2200" b="1" dirty="0"/>
              <a:t>:</a:t>
            </a:r>
            <a:r>
              <a:rPr lang="en-US" sz="2200" dirty="0"/>
              <a:t> </a:t>
            </a:r>
            <a:r>
              <a:rPr lang="en-US" sz="2200" dirty="0">
                <a:solidFill>
                  <a:schemeClr val="accent5">
                    <a:lumMod val="50000"/>
                  </a:schemeClr>
                </a:solidFill>
              </a:rPr>
              <a:t>“</a:t>
            </a:r>
            <a:r>
              <a:rPr lang="en-US" sz="2200" dirty="0" err="1">
                <a:solidFill>
                  <a:schemeClr val="accent5">
                    <a:lumMod val="50000"/>
                  </a:schemeClr>
                </a:solidFill>
              </a:rPr>
              <a:t>Mana-mana</a:t>
            </a:r>
            <a:r>
              <a:rPr lang="en-US" sz="2200" dirty="0">
                <a:solidFill>
                  <a:schemeClr val="accent5">
                    <a:lumMod val="50000"/>
                  </a:schemeClr>
                </a:solidFill>
              </a:rPr>
              <a:t> </a:t>
            </a:r>
            <a:r>
              <a:rPr lang="en-US" sz="2200" dirty="0" err="1">
                <a:solidFill>
                  <a:schemeClr val="accent5">
                    <a:lumMod val="50000"/>
                  </a:schemeClr>
                </a:solidFill>
              </a:rPr>
              <a:t>lelaki</a:t>
            </a:r>
            <a:r>
              <a:rPr lang="en-US" sz="2200" dirty="0">
                <a:solidFill>
                  <a:schemeClr val="accent5">
                    <a:lumMod val="50000"/>
                  </a:schemeClr>
                </a:solidFill>
              </a:rPr>
              <a:t> yang </a:t>
            </a:r>
            <a:r>
              <a:rPr lang="en-US" sz="2200" dirty="0" err="1">
                <a:solidFill>
                  <a:schemeClr val="accent5">
                    <a:lumMod val="50000"/>
                  </a:schemeClr>
                </a:solidFill>
              </a:rPr>
              <a:t>mandi</a:t>
            </a:r>
            <a:r>
              <a:rPr lang="en-US" sz="2200" dirty="0">
                <a:solidFill>
                  <a:schemeClr val="accent5">
                    <a:lumMod val="50000"/>
                  </a:schemeClr>
                </a:solidFill>
              </a:rPr>
              <a:t> </a:t>
            </a:r>
            <a:r>
              <a:rPr lang="en-US" sz="2200" dirty="0" err="1">
                <a:solidFill>
                  <a:schemeClr val="accent5">
                    <a:lumMod val="50000"/>
                  </a:schemeClr>
                </a:solidFill>
              </a:rPr>
              <a:t>pada</a:t>
            </a:r>
            <a:r>
              <a:rPr lang="en-US" sz="2200" dirty="0">
                <a:solidFill>
                  <a:schemeClr val="accent5">
                    <a:lumMod val="50000"/>
                  </a:schemeClr>
                </a:solidFill>
              </a:rPr>
              <a:t> </a:t>
            </a:r>
            <a:r>
              <a:rPr lang="en-US" sz="2200" dirty="0" err="1">
                <a:solidFill>
                  <a:schemeClr val="accent5">
                    <a:lumMod val="50000"/>
                  </a:schemeClr>
                </a:solidFill>
              </a:rPr>
              <a:t>hari</a:t>
            </a:r>
            <a:r>
              <a:rPr lang="en-US" sz="2200" dirty="0">
                <a:solidFill>
                  <a:schemeClr val="accent5">
                    <a:lumMod val="50000"/>
                  </a:schemeClr>
                </a:solidFill>
              </a:rPr>
              <a:t> </a:t>
            </a:r>
            <a:r>
              <a:rPr lang="en-US" sz="2200" dirty="0" err="1">
                <a:solidFill>
                  <a:schemeClr val="accent5">
                    <a:lumMod val="50000"/>
                  </a:schemeClr>
                </a:solidFill>
              </a:rPr>
              <a:t>Jumaat</a:t>
            </a:r>
            <a:r>
              <a:rPr lang="en-US" sz="2200" dirty="0">
                <a:solidFill>
                  <a:schemeClr val="accent5">
                    <a:lumMod val="50000"/>
                  </a:schemeClr>
                </a:solidFill>
              </a:rPr>
              <a:t>, </a:t>
            </a:r>
            <a:r>
              <a:rPr lang="en-US" sz="2200" dirty="0" err="1">
                <a:solidFill>
                  <a:schemeClr val="accent5">
                    <a:lumMod val="50000"/>
                  </a:schemeClr>
                </a:solidFill>
              </a:rPr>
              <a:t>menyucikan</a:t>
            </a:r>
            <a:r>
              <a:rPr lang="en-US" sz="2200" dirty="0">
                <a:solidFill>
                  <a:schemeClr val="accent5">
                    <a:lumMod val="50000"/>
                  </a:schemeClr>
                </a:solidFill>
              </a:rPr>
              <a:t> </a:t>
            </a:r>
            <a:r>
              <a:rPr lang="en-US" sz="2200" dirty="0" err="1">
                <a:solidFill>
                  <a:schemeClr val="accent5">
                    <a:lumMod val="50000"/>
                  </a:schemeClr>
                </a:solidFill>
              </a:rPr>
              <a:t>dirinya</a:t>
            </a:r>
            <a:r>
              <a:rPr lang="en-US" sz="2200" dirty="0">
                <a:solidFill>
                  <a:schemeClr val="accent5">
                    <a:lumMod val="50000"/>
                  </a:schemeClr>
                </a:solidFill>
              </a:rPr>
              <a:t> </a:t>
            </a:r>
            <a:r>
              <a:rPr lang="en-US" sz="2200" dirty="0" err="1">
                <a:solidFill>
                  <a:schemeClr val="accent5">
                    <a:lumMod val="50000"/>
                  </a:schemeClr>
                </a:solidFill>
              </a:rPr>
              <a:t>semampu</a:t>
            </a:r>
            <a:r>
              <a:rPr lang="en-US" sz="2200" dirty="0">
                <a:solidFill>
                  <a:schemeClr val="accent5">
                    <a:lumMod val="50000"/>
                  </a:schemeClr>
                </a:solidFill>
              </a:rPr>
              <a:t> yang </a:t>
            </a:r>
            <a:r>
              <a:rPr lang="en-US" sz="2200" dirty="0" err="1">
                <a:solidFill>
                  <a:schemeClr val="accent5">
                    <a:lumMod val="50000"/>
                  </a:schemeClr>
                </a:solidFill>
              </a:rPr>
              <a:t>boleh</a:t>
            </a:r>
            <a:r>
              <a:rPr lang="en-US" sz="2200" dirty="0">
                <a:solidFill>
                  <a:schemeClr val="accent5">
                    <a:lumMod val="50000"/>
                  </a:schemeClr>
                </a:solidFill>
              </a:rPr>
              <a:t>, </a:t>
            </a:r>
            <a:r>
              <a:rPr lang="en-US" sz="2200" dirty="0" err="1">
                <a:solidFill>
                  <a:schemeClr val="accent5">
                    <a:lumMod val="50000"/>
                  </a:schemeClr>
                </a:solidFill>
              </a:rPr>
              <a:t>meminyaki</a:t>
            </a:r>
            <a:r>
              <a:rPr lang="en-US" sz="2200" dirty="0">
                <a:solidFill>
                  <a:schemeClr val="accent5">
                    <a:lumMod val="50000"/>
                  </a:schemeClr>
                </a:solidFill>
              </a:rPr>
              <a:t> </a:t>
            </a:r>
            <a:r>
              <a:rPr lang="en-US" sz="2200" dirty="0" err="1">
                <a:solidFill>
                  <a:schemeClr val="accent5">
                    <a:lumMod val="50000"/>
                  </a:schemeClr>
                </a:solidFill>
              </a:rPr>
              <a:t>minyak</a:t>
            </a:r>
            <a:r>
              <a:rPr lang="en-US" sz="2200" dirty="0">
                <a:solidFill>
                  <a:schemeClr val="accent5">
                    <a:lumMod val="50000"/>
                  </a:schemeClr>
                </a:solidFill>
              </a:rPr>
              <a:t> </a:t>
            </a:r>
            <a:r>
              <a:rPr lang="en-US" sz="2200" dirty="0" err="1">
                <a:solidFill>
                  <a:schemeClr val="accent5">
                    <a:lumMod val="50000"/>
                  </a:schemeClr>
                </a:solidFill>
              </a:rPr>
              <a:t>wangi</a:t>
            </a:r>
            <a:r>
              <a:rPr lang="en-US" sz="2200" dirty="0">
                <a:solidFill>
                  <a:schemeClr val="accent5">
                    <a:lumMod val="50000"/>
                  </a:schemeClr>
                </a:solidFill>
              </a:rPr>
              <a:t> </a:t>
            </a:r>
            <a:r>
              <a:rPr lang="en-US" sz="2200" dirty="0" err="1">
                <a:solidFill>
                  <a:schemeClr val="accent5">
                    <a:lumMod val="50000"/>
                  </a:schemeClr>
                </a:solidFill>
              </a:rPr>
              <a:t>atau</a:t>
            </a:r>
            <a:r>
              <a:rPr lang="en-US" sz="2200" dirty="0">
                <a:solidFill>
                  <a:schemeClr val="accent5">
                    <a:lumMod val="50000"/>
                  </a:schemeClr>
                </a:solidFill>
              </a:rPr>
              <a:t> </a:t>
            </a:r>
            <a:r>
              <a:rPr lang="en-US" sz="2200" dirty="0" err="1">
                <a:solidFill>
                  <a:schemeClr val="accent5">
                    <a:lumMod val="50000"/>
                  </a:schemeClr>
                </a:solidFill>
              </a:rPr>
              <a:t>menyapu</a:t>
            </a:r>
            <a:r>
              <a:rPr lang="en-US" sz="2200" dirty="0">
                <a:solidFill>
                  <a:schemeClr val="accent5">
                    <a:lumMod val="50000"/>
                  </a:schemeClr>
                </a:solidFill>
              </a:rPr>
              <a:t> </a:t>
            </a:r>
            <a:r>
              <a:rPr lang="en-US" sz="2200" dirty="0" err="1">
                <a:solidFill>
                  <a:schemeClr val="accent5">
                    <a:lumMod val="50000"/>
                  </a:schemeClr>
                </a:solidFill>
              </a:rPr>
              <a:t>bauan</a:t>
            </a:r>
            <a:r>
              <a:rPr lang="en-US" sz="2200" dirty="0">
                <a:solidFill>
                  <a:schemeClr val="accent5">
                    <a:lumMod val="50000"/>
                  </a:schemeClr>
                </a:solidFill>
              </a:rPr>
              <a:t> yang </a:t>
            </a:r>
            <a:r>
              <a:rPr lang="en-US" sz="2200" dirty="0" err="1">
                <a:solidFill>
                  <a:schemeClr val="accent5">
                    <a:lumMod val="50000"/>
                  </a:schemeClr>
                </a:solidFill>
              </a:rPr>
              <a:t>ada</a:t>
            </a:r>
            <a:r>
              <a:rPr lang="en-US" sz="2200" dirty="0">
                <a:solidFill>
                  <a:schemeClr val="accent5">
                    <a:lumMod val="50000"/>
                  </a:schemeClr>
                </a:solidFill>
              </a:rPr>
              <a:t> di </a:t>
            </a:r>
            <a:r>
              <a:rPr lang="en-US" sz="2200" dirty="0" err="1">
                <a:solidFill>
                  <a:schemeClr val="accent5">
                    <a:lumMod val="50000"/>
                  </a:schemeClr>
                </a:solidFill>
              </a:rPr>
              <a:t>rumahnya</a:t>
            </a:r>
            <a:r>
              <a:rPr lang="en-US" sz="2200" dirty="0">
                <a:solidFill>
                  <a:schemeClr val="accent5">
                    <a:lumMod val="50000"/>
                  </a:schemeClr>
                </a:solidFill>
              </a:rPr>
              <a:t>, </a:t>
            </a:r>
            <a:r>
              <a:rPr lang="en-US" sz="2200" dirty="0" err="1">
                <a:solidFill>
                  <a:schemeClr val="accent5">
                    <a:lumMod val="50000"/>
                  </a:schemeClr>
                </a:solidFill>
              </a:rPr>
              <a:t>kemudian</a:t>
            </a:r>
            <a:r>
              <a:rPr lang="en-US" sz="2200" dirty="0">
                <a:solidFill>
                  <a:schemeClr val="accent5">
                    <a:lumMod val="50000"/>
                  </a:schemeClr>
                </a:solidFill>
              </a:rPr>
              <a:t> </a:t>
            </a:r>
            <a:r>
              <a:rPr lang="en-US" sz="2200" dirty="0" err="1">
                <a:solidFill>
                  <a:schemeClr val="accent5">
                    <a:lumMod val="50000"/>
                  </a:schemeClr>
                </a:solidFill>
              </a:rPr>
              <a:t>dia</a:t>
            </a:r>
            <a:r>
              <a:rPr lang="en-US" sz="2200" dirty="0">
                <a:solidFill>
                  <a:schemeClr val="accent5">
                    <a:lumMod val="50000"/>
                  </a:schemeClr>
                </a:solidFill>
              </a:rPr>
              <a:t> </a:t>
            </a:r>
            <a:r>
              <a:rPr lang="en-US" sz="2200" dirty="0" err="1">
                <a:solidFill>
                  <a:schemeClr val="accent5">
                    <a:lumMod val="50000"/>
                  </a:schemeClr>
                </a:solidFill>
              </a:rPr>
              <a:t>keluar</a:t>
            </a:r>
            <a:r>
              <a:rPr lang="en-US" sz="2200" dirty="0">
                <a:solidFill>
                  <a:schemeClr val="accent5">
                    <a:lumMod val="50000"/>
                  </a:schemeClr>
                </a:solidFill>
              </a:rPr>
              <a:t> (</a:t>
            </a:r>
            <a:r>
              <a:rPr lang="en-US" sz="2200" dirty="0" err="1">
                <a:solidFill>
                  <a:schemeClr val="accent5">
                    <a:lumMod val="50000"/>
                  </a:schemeClr>
                </a:solidFill>
              </a:rPr>
              <a:t>ke</a:t>
            </a:r>
            <a:r>
              <a:rPr lang="en-US" sz="2200" dirty="0">
                <a:solidFill>
                  <a:schemeClr val="accent5">
                    <a:lumMod val="50000"/>
                  </a:schemeClr>
                </a:solidFill>
              </a:rPr>
              <a:t> masjid), </a:t>
            </a:r>
            <a:r>
              <a:rPr lang="en-US" sz="2200" dirty="0" err="1">
                <a:solidFill>
                  <a:schemeClr val="accent5">
                    <a:lumMod val="50000"/>
                  </a:schemeClr>
                </a:solidFill>
              </a:rPr>
              <a:t>lalu</a:t>
            </a:r>
            <a:r>
              <a:rPr lang="en-US" sz="2200" dirty="0">
                <a:solidFill>
                  <a:schemeClr val="accent5">
                    <a:lumMod val="50000"/>
                  </a:schemeClr>
                </a:solidFill>
              </a:rPr>
              <a:t> </a:t>
            </a:r>
            <a:r>
              <a:rPr lang="en-US" sz="2200" dirty="0" err="1">
                <a:solidFill>
                  <a:schemeClr val="accent5">
                    <a:lumMod val="50000"/>
                  </a:schemeClr>
                </a:solidFill>
              </a:rPr>
              <a:t>tidak</a:t>
            </a:r>
            <a:r>
              <a:rPr lang="en-US" sz="2200" dirty="0">
                <a:solidFill>
                  <a:schemeClr val="accent5">
                    <a:lumMod val="50000"/>
                  </a:schemeClr>
                </a:solidFill>
              </a:rPr>
              <a:t> </a:t>
            </a:r>
            <a:r>
              <a:rPr lang="en-US" sz="2200" dirty="0" err="1">
                <a:solidFill>
                  <a:schemeClr val="accent5">
                    <a:lumMod val="50000"/>
                  </a:schemeClr>
                </a:solidFill>
              </a:rPr>
              <a:t>merempuh</a:t>
            </a:r>
            <a:r>
              <a:rPr lang="en-US" sz="2200" dirty="0">
                <a:solidFill>
                  <a:schemeClr val="accent5">
                    <a:lumMod val="50000"/>
                  </a:schemeClr>
                </a:solidFill>
              </a:rPr>
              <a:t> </a:t>
            </a:r>
            <a:r>
              <a:rPr lang="en-US" sz="2200" dirty="0" err="1">
                <a:solidFill>
                  <a:schemeClr val="accent5">
                    <a:lumMod val="50000"/>
                  </a:schemeClr>
                </a:solidFill>
              </a:rPr>
              <a:t>antara</a:t>
            </a:r>
            <a:r>
              <a:rPr lang="en-US" sz="2200" dirty="0">
                <a:solidFill>
                  <a:schemeClr val="accent5">
                    <a:lumMod val="50000"/>
                  </a:schemeClr>
                </a:solidFill>
              </a:rPr>
              <a:t> </a:t>
            </a:r>
            <a:r>
              <a:rPr lang="en-US" sz="2200" dirty="0" err="1">
                <a:solidFill>
                  <a:schemeClr val="accent5">
                    <a:lumMod val="50000"/>
                  </a:schemeClr>
                </a:solidFill>
              </a:rPr>
              <a:t>dua</a:t>
            </a:r>
            <a:r>
              <a:rPr lang="en-US" sz="2200" dirty="0">
                <a:solidFill>
                  <a:schemeClr val="accent5">
                    <a:lumMod val="50000"/>
                  </a:schemeClr>
                </a:solidFill>
              </a:rPr>
              <a:t> </a:t>
            </a:r>
            <a:r>
              <a:rPr lang="en-US" sz="2200" dirty="0" err="1">
                <a:solidFill>
                  <a:schemeClr val="accent5">
                    <a:lumMod val="50000"/>
                  </a:schemeClr>
                </a:solidFill>
              </a:rPr>
              <a:t>jamaah</a:t>
            </a:r>
            <a:r>
              <a:rPr lang="en-US" sz="2200" dirty="0">
                <a:solidFill>
                  <a:schemeClr val="accent5">
                    <a:lumMod val="50000"/>
                  </a:schemeClr>
                </a:solidFill>
              </a:rPr>
              <a:t> yang </a:t>
            </a:r>
            <a:r>
              <a:rPr lang="en-US" sz="2200" dirty="0" err="1">
                <a:solidFill>
                  <a:schemeClr val="accent5">
                    <a:lumMod val="50000"/>
                  </a:schemeClr>
                </a:solidFill>
              </a:rPr>
              <a:t>hadir</a:t>
            </a:r>
            <a:r>
              <a:rPr lang="en-US" sz="2200" dirty="0">
                <a:solidFill>
                  <a:schemeClr val="accent5">
                    <a:lumMod val="50000"/>
                  </a:schemeClr>
                </a:solidFill>
              </a:rPr>
              <a:t>, </a:t>
            </a:r>
            <a:r>
              <a:rPr lang="en-US" sz="2200" dirty="0" err="1">
                <a:solidFill>
                  <a:schemeClr val="accent5">
                    <a:lumMod val="50000"/>
                  </a:schemeClr>
                </a:solidFill>
              </a:rPr>
              <a:t>kemudian</a:t>
            </a:r>
            <a:r>
              <a:rPr lang="en-US" sz="2200" dirty="0">
                <a:solidFill>
                  <a:schemeClr val="accent5">
                    <a:lumMod val="50000"/>
                  </a:schemeClr>
                </a:solidFill>
              </a:rPr>
              <a:t> </a:t>
            </a:r>
            <a:r>
              <a:rPr lang="en-US" sz="2200" dirty="0" err="1">
                <a:solidFill>
                  <a:schemeClr val="accent5">
                    <a:lumMod val="50000"/>
                  </a:schemeClr>
                </a:solidFill>
              </a:rPr>
              <a:t>dia</a:t>
            </a:r>
            <a:r>
              <a:rPr lang="en-US" sz="2200" dirty="0">
                <a:solidFill>
                  <a:schemeClr val="accent5">
                    <a:lumMod val="50000"/>
                  </a:schemeClr>
                </a:solidFill>
              </a:rPr>
              <a:t> </a:t>
            </a:r>
            <a:r>
              <a:rPr lang="en-US" sz="2200" dirty="0" err="1">
                <a:solidFill>
                  <a:schemeClr val="accent5">
                    <a:lumMod val="50000"/>
                  </a:schemeClr>
                </a:solidFill>
              </a:rPr>
              <a:t>bersembahyang</a:t>
            </a:r>
            <a:r>
              <a:rPr lang="en-US" sz="2200" dirty="0">
                <a:solidFill>
                  <a:schemeClr val="accent5">
                    <a:lumMod val="50000"/>
                  </a:schemeClr>
                </a:solidFill>
              </a:rPr>
              <a:t> </a:t>
            </a:r>
            <a:r>
              <a:rPr lang="en-US" sz="2200" dirty="0" err="1">
                <a:solidFill>
                  <a:schemeClr val="accent5">
                    <a:lumMod val="50000"/>
                  </a:schemeClr>
                </a:solidFill>
              </a:rPr>
              <a:t>solat</a:t>
            </a:r>
            <a:r>
              <a:rPr lang="en-US" sz="2200" dirty="0">
                <a:solidFill>
                  <a:schemeClr val="accent5">
                    <a:lumMod val="50000"/>
                  </a:schemeClr>
                </a:solidFill>
              </a:rPr>
              <a:t> yang </a:t>
            </a:r>
            <a:r>
              <a:rPr lang="en-US" sz="2200" dirty="0" err="1">
                <a:solidFill>
                  <a:schemeClr val="accent5">
                    <a:lumMod val="50000"/>
                  </a:schemeClr>
                </a:solidFill>
              </a:rPr>
              <a:t>dituntutnya</a:t>
            </a:r>
            <a:r>
              <a:rPr lang="en-US" sz="2200" dirty="0">
                <a:solidFill>
                  <a:schemeClr val="accent5">
                    <a:lumMod val="50000"/>
                  </a:schemeClr>
                </a:solidFill>
              </a:rPr>
              <a:t>, </a:t>
            </a:r>
            <a:r>
              <a:rPr lang="en-US" sz="2200" dirty="0" err="1">
                <a:solidFill>
                  <a:schemeClr val="accent5">
                    <a:lumMod val="50000"/>
                  </a:schemeClr>
                </a:solidFill>
              </a:rPr>
              <a:t>kemudian</a:t>
            </a:r>
            <a:r>
              <a:rPr lang="en-US" sz="2200" dirty="0">
                <a:solidFill>
                  <a:schemeClr val="accent5">
                    <a:lumMod val="50000"/>
                  </a:schemeClr>
                </a:solidFill>
              </a:rPr>
              <a:t> </a:t>
            </a:r>
            <a:r>
              <a:rPr lang="en-US" sz="2200" dirty="0" err="1">
                <a:solidFill>
                  <a:schemeClr val="accent5">
                    <a:lumMod val="50000"/>
                  </a:schemeClr>
                </a:solidFill>
              </a:rPr>
              <a:t>dia</a:t>
            </a:r>
            <a:r>
              <a:rPr lang="en-US" sz="2200" dirty="0">
                <a:solidFill>
                  <a:schemeClr val="accent5">
                    <a:lumMod val="50000"/>
                  </a:schemeClr>
                </a:solidFill>
              </a:rPr>
              <a:t> </a:t>
            </a:r>
            <a:r>
              <a:rPr lang="en-US" sz="2200" dirty="0" err="1">
                <a:solidFill>
                  <a:schemeClr val="accent5">
                    <a:lumMod val="50000"/>
                  </a:schemeClr>
                </a:solidFill>
              </a:rPr>
              <a:t>diam</a:t>
            </a:r>
            <a:r>
              <a:rPr lang="en-US" sz="2200" dirty="0">
                <a:solidFill>
                  <a:schemeClr val="accent5">
                    <a:lumMod val="50000"/>
                  </a:schemeClr>
                </a:solidFill>
              </a:rPr>
              <a:t> </a:t>
            </a:r>
            <a:r>
              <a:rPr lang="en-US" sz="2200" dirty="0" err="1">
                <a:solidFill>
                  <a:schemeClr val="accent5">
                    <a:lumMod val="50000"/>
                  </a:schemeClr>
                </a:solidFill>
              </a:rPr>
              <a:t>apabila</a:t>
            </a:r>
            <a:r>
              <a:rPr lang="en-US" sz="2200" dirty="0">
                <a:solidFill>
                  <a:schemeClr val="accent5">
                    <a:lumMod val="50000"/>
                  </a:schemeClr>
                </a:solidFill>
              </a:rPr>
              <a:t> imam </a:t>
            </a:r>
            <a:r>
              <a:rPr lang="en-US" sz="2200" dirty="0" err="1">
                <a:solidFill>
                  <a:schemeClr val="accent5">
                    <a:lumMod val="50000"/>
                  </a:schemeClr>
                </a:solidFill>
              </a:rPr>
              <a:t>berkhutbah</a:t>
            </a:r>
            <a:r>
              <a:rPr lang="en-US" sz="2200" dirty="0">
                <a:solidFill>
                  <a:schemeClr val="accent5">
                    <a:lumMod val="50000"/>
                  </a:schemeClr>
                </a:solidFill>
              </a:rPr>
              <a:t>, </a:t>
            </a:r>
            <a:r>
              <a:rPr lang="en-US" sz="2200" dirty="0" err="1">
                <a:solidFill>
                  <a:schemeClr val="accent5">
                    <a:lumMod val="50000"/>
                  </a:schemeClr>
                </a:solidFill>
              </a:rPr>
              <a:t>tidaklah</a:t>
            </a:r>
            <a:r>
              <a:rPr lang="en-US" sz="2200" dirty="0">
                <a:solidFill>
                  <a:schemeClr val="accent5">
                    <a:lumMod val="50000"/>
                  </a:schemeClr>
                </a:solidFill>
              </a:rPr>
              <a:t> </a:t>
            </a:r>
            <a:r>
              <a:rPr lang="en-US" sz="2200" dirty="0" err="1">
                <a:solidFill>
                  <a:schemeClr val="accent5">
                    <a:lumMod val="50000"/>
                  </a:schemeClr>
                </a:solidFill>
              </a:rPr>
              <a:t>dia</a:t>
            </a:r>
            <a:r>
              <a:rPr lang="en-US" sz="2200" dirty="0">
                <a:solidFill>
                  <a:schemeClr val="accent5">
                    <a:lumMod val="50000"/>
                  </a:schemeClr>
                </a:solidFill>
              </a:rPr>
              <a:t> </a:t>
            </a:r>
            <a:r>
              <a:rPr lang="en-US" sz="2200" dirty="0" err="1">
                <a:solidFill>
                  <a:schemeClr val="accent5">
                    <a:lumMod val="50000"/>
                  </a:schemeClr>
                </a:solidFill>
              </a:rPr>
              <a:t>melakukan</a:t>
            </a:r>
            <a:r>
              <a:rPr lang="en-US" sz="2200" dirty="0">
                <a:solidFill>
                  <a:schemeClr val="accent5">
                    <a:lumMod val="50000"/>
                  </a:schemeClr>
                </a:solidFill>
              </a:rPr>
              <a:t> </a:t>
            </a:r>
            <a:r>
              <a:rPr lang="en-US" sz="2200" dirty="0" err="1">
                <a:solidFill>
                  <a:schemeClr val="accent5">
                    <a:lumMod val="50000"/>
                  </a:schemeClr>
                </a:solidFill>
              </a:rPr>
              <a:t>semua</a:t>
            </a:r>
            <a:r>
              <a:rPr lang="en-US" sz="2200" dirty="0">
                <a:solidFill>
                  <a:schemeClr val="accent5">
                    <a:lumMod val="50000"/>
                  </a:schemeClr>
                </a:solidFill>
              </a:rPr>
              <a:t> </a:t>
            </a:r>
            <a:r>
              <a:rPr lang="en-US" sz="2200" dirty="0" err="1">
                <a:solidFill>
                  <a:schemeClr val="accent5">
                    <a:lumMod val="50000"/>
                  </a:schemeClr>
                </a:solidFill>
              </a:rPr>
              <a:t>itu</a:t>
            </a:r>
            <a:r>
              <a:rPr lang="en-US" sz="2200" dirty="0">
                <a:solidFill>
                  <a:schemeClr val="accent5">
                    <a:lumMod val="50000"/>
                  </a:schemeClr>
                </a:solidFill>
              </a:rPr>
              <a:t> </a:t>
            </a:r>
            <a:r>
              <a:rPr lang="en-US" sz="2200" dirty="0" err="1">
                <a:solidFill>
                  <a:schemeClr val="accent5">
                    <a:lumMod val="50000"/>
                  </a:schemeClr>
                </a:solidFill>
              </a:rPr>
              <a:t>melainkan</a:t>
            </a:r>
            <a:r>
              <a:rPr lang="en-US" sz="2200" dirty="0">
                <a:solidFill>
                  <a:schemeClr val="accent5">
                    <a:lumMod val="50000"/>
                  </a:schemeClr>
                </a:solidFill>
              </a:rPr>
              <a:t> </a:t>
            </a:r>
            <a:r>
              <a:rPr lang="en-US" sz="2200" dirty="0" err="1">
                <a:solidFill>
                  <a:schemeClr val="accent5">
                    <a:lumMod val="50000"/>
                  </a:schemeClr>
                </a:solidFill>
              </a:rPr>
              <a:t>diampunkan</a:t>
            </a:r>
            <a:r>
              <a:rPr lang="en-US" sz="2200" dirty="0">
                <a:solidFill>
                  <a:schemeClr val="accent5">
                    <a:lumMod val="50000"/>
                  </a:schemeClr>
                </a:solidFill>
              </a:rPr>
              <a:t> </a:t>
            </a:r>
            <a:r>
              <a:rPr lang="en-US" sz="2200" dirty="0" err="1">
                <a:solidFill>
                  <a:schemeClr val="accent5">
                    <a:lumMod val="50000"/>
                  </a:schemeClr>
                </a:solidFill>
              </a:rPr>
              <a:t>dosanya</a:t>
            </a:r>
            <a:r>
              <a:rPr lang="en-US" sz="2200" dirty="0">
                <a:solidFill>
                  <a:schemeClr val="accent5">
                    <a:lumMod val="50000"/>
                  </a:schemeClr>
                </a:solidFill>
              </a:rPr>
              <a:t> </a:t>
            </a:r>
            <a:r>
              <a:rPr lang="en-US" sz="2200" dirty="0" err="1">
                <a:solidFill>
                  <a:schemeClr val="accent5">
                    <a:lumMod val="50000"/>
                  </a:schemeClr>
                </a:solidFill>
              </a:rPr>
              <a:t>antara</a:t>
            </a:r>
            <a:r>
              <a:rPr lang="en-US" sz="2200" dirty="0">
                <a:solidFill>
                  <a:schemeClr val="accent5">
                    <a:lumMod val="50000"/>
                  </a:schemeClr>
                </a:solidFill>
              </a:rPr>
              <a:t> </a:t>
            </a:r>
            <a:r>
              <a:rPr lang="en-US" sz="2200" dirty="0" err="1">
                <a:solidFill>
                  <a:schemeClr val="accent5">
                    <a:lumMod val="50000"/>
                  </a:schemeClr>
                </a:solidFill>
              </a:rPr>
              <a:t>jumaat</a:t>
            </a:r>
            <a:r>
              <a:rPr lang="en-US" sz="2200" dirty="0">
                <a:solidFill>
                  <a:schemeClr val="accent5">
                    <a:lumMod val="50000"/>
                  </a:schemeClr>
                </a:solidFill>
              </a:rPr>
              <a:t> </a:t>
            </a:r>
            <a:r>
              <a:rPr lang="en-US" sz="2200" dirty="0" err="1">
                <a:solidFill>
                  <a:schemeClr val="accent5">
                    <a:lumMod val="50000"/>
                  </a:schemeClr>
                </a:solidFill>
              </a:rPr>
              <a:t>itu</a:t>
            </a:r>
            <a:r>
              <a:rPr lang="en-US" sz="2200" dirty="0">
                <a:solidFill>
                  <a:schemeClr val="accent5">
                    <a:lumMod val="50000"/>
                  </a:schemeClr>
                </a:solidFill>
              </a:rPr>
              <a:t> </a:t>
            </a:r>
            <a:r>
              <a:rPr lang="en-US" sz="2200" dirty="0" err="1">
                <a:solidFill>
                  <a:schemeClr val="accent5">
                    <a:lumMod val="50000"/>
                  </a:schemeClr>
                </a:solidFill>
              </a:rPr>
              <a:t>dengan</a:t>
            </a:r>
            <a:r>
              <a:rPr lang="en-US" sz="2200" dirty="0">
                <a:solidFill>
                  <a:schemeClr val="accent5">
                    <a:lumMod val="50000"/>
                  </a:schemeClr>
                </a:solidFill>
              </a:rPr>
              <a:t> </a:t>
            </a:r>
            <a:r>
              <a:rPr lang="en-US" sz="2200" dirty="0" err="1">
                <a:solidFill>
                  <a:schemeClr val="accent5">
                    <a:lumMod val="50000"/>
                  </a:schemeClr>
                </a:solidFill>
              </a:rPr>
              <a:t>jumaat</a:t>
            </a:r>
            <a:r>
              <a:rPr lang="en-US" sz="2200" dirty="0">
                <a:solidFill>
                  <a:schemeClr val="accent5">
                    <a:lumMod val="50000"/>
                  </a:schemeClr>
                </a:solidFill>
              </a:rPr>
              <a:t> yang lain.”</a:t>
            </a:r>
          </a:p>
        </p:txBody>
      </p:sp>
      <p:sp>
        <p:nvSpPr>
          <p:cNvPr id="2" name="Rectangle 1"/>
          <p:cNvSpPr/>
          <p:nvPr/>
        </p:nvSpPr>
        <p:spPr>
          <a:xfrm>
            <a:off x="152400" y="1016877"/>
            <a:ext cx="8610600" cy="2923877"/>
          </a:xfrm>
          <a:prstGeom prst="rect">
            <a:avLst/>
          </a:prstGeom>
        </p:spPr>
        <p:txBody>
          <a:bodyPr wrap="square">
            <a:spAutoFit/>
          </a:bodyPr>
          <a:lstStyle/>
          <a:p>
            <a:pPr algn="ctr" rtl="1">
              <a:lnSpc>
                <a:spcPct val="115000"/>
              </a:lnSpc>
              <a:spcAft>
                <a:spcPts val="800"/>
              </a:spcAft>
            </a:pPr>
            <a:r>
              <a:rPr lang="ar-SA" sz="4000" b="1" dirty="0">
                <a:latin typeface="Calibri" panose="020F0502020204030204" pitchFamily="34" charset="0"/>
                <a:ea typeface="Calibri" panose="020F0502020204030204" pitchFamily="34" charset="0"/>
                <a:cs typeface="Traditional Arabic" panose="02020603050405020304" pitchFamily="18" charset="-78"/>
              </a:rPr>
              <a:t>لَا يَغْتَسِلُ رَجُلٌ يَومَ الجُمُعَةِ، ويَتَطَهَّرُ ما اسْتَطَاعَ مِن طُهْرٍ، ويَدَّهِنُ مِن دُهْنِهِ، أوْ يَمَسُّ مِن طِيبِ بَيْتِهِ، ثُمَّ يَخْرُجُ فلا يُفَرِّقُ بيْنَ اثْنَيْنِ، ثُمَّ يُصَلِّي ما كُتِبَ له، ثُمَّ يُنْصِتُ إذَا تَكَلَّمَ الإمَامُ، إلَّا غُفِرَ له ما بيْنَهُ وبيْنَ الجُمُعَةِ الأُخْرَى</a:t>
            </a:r>
            <a:endParaRPr lang="ms-MY" sz="40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5863360" y="6305491"/>
            <a:ext cx="2899640" cy="369332"/>
          </a:xfrm>
          <a:prstGeom prst="rect">
            <a:avLst/>
          </a:prstGeom>
        </p:spPr>
        <p:txBody>
          <a:bodyPr wrap="none">
            <a:spAutoFit/>
          </a:bodyPr>
          <a:lstStyle/>
          <a:p>
            <a:r>
              <a:rPr lang="en-US" dirty="0">
                <a:latin typeface="Tahoma" panose="020B0604030504040204" pitchFamily="34" charset="0"/>
                <a:ea typeface="Calibri" panose="020F0502020204030204" pitchFamily="34" charset="0"/>
                <a:cs typeface="Arial" panose="020B0604020202020204" pitchFamily="34" charset="0"/>
              </a:rPr>
              <a:t> (</a:t>
            </a:r>
            <a:r>
              <a:rPr lang="en-US" dirty="0" err="1">
                <a:latin typeface="Tahoma" panose="020B0604030504040204" pitchFamily="34" charset="0"/>
                <a:ea typeface="Calibri" panose="020F0502020204030204" pitchFamily="34" charset="0"/>
                <a:cs typeface="Arial" panose="020B0604020202020204" pitchFamily="34" charset="0"/>
              </a:rPr>
              <a:t>Hadis</a:t>
            </a:r>
            <a:r>
              <a:rPr lang="en-US" dirty="0">
                <a:latin typeface="Tahoma" panose="020B0604030504040204" pitchFamily="34" charset="0"/>
                <a:ea typeface="Calibri" panose="020F0502020204030204" pitchFamily="34" charset="0"/>
                <a:cs typeface="Arial" panose="020B0604020202020204" pitchFamily="34" charset="0"/>
              </a:rPr>
              <a:t> </a:t>
            </a:r>
            <a:r>
              <a:rPr lang="en-US" dirty="0" err="1">
                <a:latin typeface="Tahoma" panose="020B0604030504040204" pitchFamily="34" charset="0"/>
                <a:ea typeface="Calibri" panose="020F0502020204030204" pitchFamily="34" charset="0"/>
                <a:cs typeface="Arial" panose="020B0604020202020204" pitchFamily="34" charset="0"/>
              </a:rPr>
              <a:t>riwayat</a:t>
            </a:r>
            <a:r>
              <a:rPr lang="en-US" dirty="0">
                <a:latin typeface="Tahoma" panose="020B0604030504040204" pitchFamily="34" charset="0"/>
                <a:ea typeface="Calibri" panose="020F0502020204030204" pitchFamily="34" charset="0"/>
                <a:cs typeface="Arial" panose="020B0604020202020204" pitchFamily="34" charset="0"/>
              </a:rPr>
              <a:t> al-</a:t>
            </a:r>
            <a:r>
              <a:rPr lang="en-US" dirty="0" err="1">
                <a:latin typeface="Tahoma" panose="020B0604030504040204" pitchFamily="34" charset="0"/>
                <a:ea typeface="Calibri" panose="020F0502020204030204" pitchFamily="34" charset="0"/>
                <a:cs typeface="Arial" panose="020B0604020202020204" pitchFamily="34" charset="0"/>
              </a:rPr>
              <a:t>Bukhari</a:t>
            </a:r>
            <a:r>
              <a:rPr lang="en-US" dirty="0">
                <a:latin typeface="Tahoma" panose="020B0604030504040204" pitchFamily="34" charset="0"/>
                <a:ea typeface="Calibri" panose="020F0502020204030204" pitchFamily="34" charset="0"/>
                <a:cs typeface="Arial" panose="020B0604020202020204" pitchFamily="34" charset="0"/>
              </a:rPr>
              <a:t>)</a:t>
            </a:r>
            <a:endParaRPr lang="ms-MY" dirty="0"/>
          </a:p>
        </p:txBody>
      </p:sp>
    </p:spTree>
    <p:extLst>
      <p:ext uri="{BB962C8B-B14F-4D97-AF65-F5344CB8AC3E}">
        <p14:creationId xmlns:p14="http://schemas.microsoft.com/office/powerpoint/2010/main" val="4262115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136768" y="996938"/>
            <a:ext cx="71371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295400" y="228601"/>
            <a:ext cx="6324600" cy="657884"/>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INDAHNYA SYARIAT ISLAM</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ounded Rectangle 13"/>
          <p:cNvSpPr/>
          <p:nvPr/>
        </p:nvSpPr>
        <p:spPr>
          <a:xfrm>
            <a:off x="1219200" y="1671828"/>
            <a:ext cx="6553200" cy="1985772"/>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tx1"/>
                </a:solidFill>
                <a:effectLst>
                  <a:innerShdw blurRad="69850" dist="43180" dir="5400000">
                    <a:srgbClr val="000000">
                      <a:alpha val="65000"/>
                    </a:srgbClr>
                  </a:innerShdw>
                </a:effectLst>
              </a:rPr>
              <a:t>Ia menggabung jalin antara kebersihan tubuh badan, kewangian bau, ketertiban tingkahlaku dan kesempurnaan ibadah sebagai satu pakej</a:t>
            </a:r>
            <a:endParaRPr lang="en-US" sz="2800" b="1" dirty="0">
              <a:ln w="1905"/>
              <a:solidFill>
                <a:schemeClr val="tx1"/>
              </a:solidFill>
              <a:effectLst>
                <a:innerShdw blurRad="69850" dist="43180" dir="5400000">
                  <a:srgbClr val="000000">
                    <a:alpha val="65000"/>
                  </a:srgbClr>
                </a:innerShdw>
              </a:effectLst>
            </a:endParaRPr>
          </a:p>
        </p:txBody>
      </p:sp>
      <p:sp>
        <p:nvSpPr>
          <p:cNvPr id="22" name="Notched Right Arrow 21"/>
          <p:cNvSpPr/>
          <p:nvPr/>
        </p:nvSpPr>
        <p:spPr>
          <a:xfrm rot="5400000">
            <a:off x="4000499" y="3912341"/>
            <a:ext cx="914400" cy="559381"/>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5" name="Rounded Rectangle 24"/>
          <p:cNvSpPr/>
          <p:nvPr/>
        </p:nvSpPr>
        <p:spPr>
          <a:xfrm>
            <a:off x="1676400" y="4823925"/>
            <a:ext cx="5638800" cy="1653075"/>
          </a:xfrm>
          <a:prstGeom prst="roundRect">
            <a:avLst/>
          </a:prstGeom>
          <a:solidFill>
            <a:schemeClr val="accent3">
              <a:lumMod val="20000"/>
              <a:lumOff val="80000"/>
              <a:alpha val="92000"/>
            </a:schemeClr>
          </a:solidFill>
          <a:ln w="889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400" b="1" dirty="0" smtClean="0">
                <a:ln w="1905"/>
                <a:solidFill>
                  <a:schemeClr val="tx1"/>
                </a:solidFill>
                <a:effectLst>
                  <a:innerShdw blurRad="69850" dist="43180" dir="5400000">
                    <a:srgbClr val="000000">
                      <a:alpha val="65000"/>
                    </a:srgbClr>
                  </a:innerShdw>
                </a:effectLst>
              </a:rPr>
              <a:t>TIADA</a:t>
            </a:r>
            <a:r>
              <a:rPr lang="nn-NO" sz="2400" b="1" dirty="0" smtClean="0">
                <a:ln w="1905"/>
                <a:solidFill>
                  <a:srgbClr val="7030A0"/>
                </a:solidFill>
                <a:effectLst>
                  <a:innerShdw blurRad="69850" dist="43180" dir="5400000">
                    <a:srgbClr val="000000">
                      <a:alpha val="65000"/>
                    </a:srgbClr>
                  </a:innerShdw>
                </a:effectLst>
              </a:rPr>
              <a:t> syariat yang lain yang menjadikan </a:t>
            </a:r>
            <a:r>
              <a:rPr lang="nn-NO" sz="2400" b="1" dirty="0">
                <a:ln w="1905"/>
                <a:solidFill>
                  <a:srgbClr val="7030A0"/>
                </a:solidFill>
                <a:effectLst>
                  <a:innerShdw blurRad="69850" dist="43180" dir="5400000">
                    <a:srgbClr val="000000">
                      <a:alpha val="65000"/>
                    </a:srgbClr>
                  </a:innerShdw>
                </a:effectLst>
              </a:rPr>
              <a:t>kebersihan dan wangian sebagai jalan mendekati Tuhan dan memperolehi </a:t>
            </a:r>
            <a:r>
              <a:rPr lang="nn-NO" sz="2400" b="1" dirty="0" smtClean="0">
                <a:ln w="1905"/>
                <a:solidFill>
                  <a:srgbClr val="7030A0"/>
                </a:solidFill>
                <a:effectLst>
                  <a:innerShdw blurRad="69850" dist="43180" dir="5400000">
                    <a:srgbClr val="000000">
                      <a:alpha val="65000"/>
                    </a:srgbClr>
                  </a:innerShdw>
                </a:effectLst>
              </a:rPr>
              <a:t>keampunan-Nya kecuali </a:t>
            </a:r>
            <a:r>
              <a:rPr lang="nn-NO" sz="2400" b="1" dirty="0" smtClean="0">
                <a:ln w="1905"/>
                <a:solidFill>
                  <a:schemeClr val="tx1"/>
                </a:solidFill>
                <a:effectLst>
                  <a:innerShdw blurRad="69850" dist="43180" dir="5400000">
                    <a:srgbClr val="000000">
                      <a:alpha val="65000"/>
                    </a:srgbClr>
                  </a:innerShdw>
                </a:effectLst>
              </a:rPr>
              <a:t>SYARIAT ISLAM</a:t>
            </a:r>
            <a:endParaRPr lang="en-US" sz="24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53462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169422" y="1222815"/>
            <a:ext cx="71371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447800" y="228600"/>
            <a:ext cx="6324600" cy="914399"/>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AGAMA ISLAM DAN SYARIAT ISLAM</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ounded Rectangle 13"/>
          <p:cNvSpPr/>
          <p:nvPr/>
        </p:nvSpPr>
        <p:spPr>
          <a:xfrm>
            <a:off x="701040" y="2028686"/>
            <a:ext cx="7772400" cy="1171713"/>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1"/>
                </a:solidFill>
                <a:effectLst>
                  <a:innerShdw blurRad="69850" dist="43180" dir="5400000">
                    <a:srgbClr val="000000">
                      <a:alpha val="65000"/>
                    </a:srgbClr>
                  </a:innerShdw>
                </a:effectLst>
              </a:rPr>
              <a:t>Merupakan </a:t>
            </a:r>
            <a:r>
              <a:rPr lang="sv-SE" sz="2800" b="1" dirty="0">
                <a:ln w="1905"/>
                <a:solidFill>
                  <a:schemeClr val="tx1"/>
                </a:solidFill>
                <a:effectLst>
                  <a:innerShdw blurRad="69850" dist="43180" dir="5400000">
                    <a:srgbClr val="000000">
                      <a:alpha val="65000"/>
                    </a:srgbClr>
                  </a:innerShdw>
                </a:effectLst>
              </a:rPr>
              <a:t>nikmat teragung dan paling sempurna yang dikurniakan Allah kepada manusia</a:t>
            </a:r>
            <a:endParaRPr lang="en-US" sz="2800" b="1" dirty="0">
              <a:ln w="1905"/>
              <a:solidFill>
                <a:schemeClr val="tx1"/>
              </a:solidFill>
              <a:effectLst>
                <a:innerShdw blurRad="69850" dist="43180" dir="5400000">
                  <a:srgbClr val="000000">
                    <a:alpha val="65000"/>
                  </a:srgbClr>
                </a:innerShdw>
              </a:effectLst>
            </a:endParaRPr>
          </a:p>
        </p:txBody>
      </p:sp>
      <p:sp>
        <p:nvSpPr>
          <p:cNvPr id="22" name="Notched Right Arrow 21"/>
          <p:cNvSpPr/>
          <p:nvPr/>
        </p:nvSpPr>
        <p:spPr>
          <a:xfrm rot="5400000">
            <a:off x="4145793" y="3226046"/>
            <a:ext cx="760970" cy="774991"/>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5" name="Rounded Rectangle 24"/>
          <p:cNvSpPr/>
          <p:nvPr/>
        </p:nvSpPr>
        <p:spPr>
          <a:xfrm>
            <a:off x="2125978" y="4123407"/>
            <a:ext cx="4800600" cy="1424475"/>
          </a:xfrm>
          <a:prstGeom prst="roundRect">
            <a:avLst/>
          </a:prstGeom>
          <a:solidFill>
            <a:schemeClr val="accent3">
              <a:lumMod val="20000"/>
              <a:lumOff val="80000"/>
              <a:alpha val="92000"/>
            </a:schemeClr>
          </a:solidFill>
          <a:ln w="889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400" b="1" dirty="0">
                <a:ln w="1905"/>
                <a:solidFill>
                  <a:schemeClr val="tx1"/>
                </a:solidFill>
                <a:effectLst>
                  <a:innerShdw blurRad="69850" dist="43180" dir="5400000">
                    <a:srgbClr val="000000">
                      <a:alpha val="65000"/>
                    </a:srgbClr>
                  </a:innerShdw>
                </a:effectLst>
              </a:rPr>
              <a:t>Alangkah besar perbezaan antara kehidupan bersyariat dan kehidupan tak bersyariat</a:t>
            </a:r>
            <a:endParaRPr lang="en-US" sz="24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40244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624840" y="1676400"/>
            <a:ext cx="7985760" cy="4876800"/>
          </a:xfrm>
          <a:prstGeom prst="roundRect">
            <a:avLst/>
          </a:prstGeom>
          <a:solidFill>
            <a:schemeClr val="bg1">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ln w="1905"/>
                <a:solidFill>
                  <a:schemeClr val="tx1"/>
                </a:solidFill>
                <a:effectLst>
                  <a:innerShdw blurRad="69850" dist="43180" dir="5400000">
                    <a:srgbClr val="000000">
                      <a:alpha val="65000"/>
                    </a:srgbClr>
                  </a:innerShdw>
                </a:effectLst>
              </a:rPr>
              <a:t>“Wahai raja, kami sebelumnya merupakan satu kaum ahli Jahiliah. Kami menyembah berhala, memakan bangkai dan melakukan perkara keji (zina). Kami memutuskan silaturrahim dan menyakiti jiran. Yang kuat kalangan kami membaham yang lemah. Demikianlah kebiasaan kami sehinggalah Allah mengutuskan kepada kami seorang rasul daripada kalangan kami. Kami mengenali keturunan, kejujuran, sikap amanah dan kesucian maruahnya. Baginda mengajak kami mengesa dan menyembah Allah, meninggalkan sembahan kami dan nenek moyang kami daripada batu dan berhala. Baginda menyuruh kami bercakap jujur, menunaikan amanah, menghubungkan silaturrahim, berbuat baik kepada jiran dan untuk berhenti daripada perkara haram mahupun menumpahkan darah (membunuh). Baginda melarang kami daripada melakukan zina, memberi keterangan palsu, memakan harta anak yatim dan memfitnah wanita yang baik. Baginda memerintahkan kami menyembah Allah yang esa, tidak menyekutui-Nya, mengerjakan solat, menunaikan zakat, berpuasa dan lain-lain. Lantas kami mempercayainya. Kami beriman dan mengikuti ajaran yang dibawanya…”</a:t>
            </a:r>
            <a:endParaRPr lang="en-US" b="1" dirty="0">
              <a:ln w="1905"/>
              <a:solidFill>
                <a:schemeClr val="tx1"/>
              </a:solidFill>
              <a:effectLst>
                <a:innerShdw blurRad="69850" dist="43180" dir="5400000">
                  <a:srgbClr val="000000">
                    <a:alpha val="65000"/>
                  </a:srgbClr>
                </a:innerShdw>
              </a:effectLst>
            </a:endParaRPr>
          </a:p>
        </p:txBody>
      </p:sp>
      <p:sp>
        <p:nvSpPr>
          <p:cNvPr id="22" name="Notched Right Arrow 21"/>
          <p:cNvSpPr/>
          <p:nvPr/>
        </p:nvSpPr>
        <p:spPr>
          <a:xfrm rot="5400000">
            <a:off x="4359727" y="1088898"/>
            <a:ext cx="424545" cy="661817"/>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5" name="Rounded Rectangle 24"/>
          <p:cNvSpPr/>
          <p:nvPr/>
        </p:nvSpPr>
        <p:spPr>
          <a:xfrm>
            <a:off x="457200" y="228601"/>
            <a:ext cx="8229600" cy="914399"/>
          </a:xfrm>
          <a:prstGeom prst="roundRect">
            <a:avLst/>
          </a:prstGeom>
          <a:solidFill>
            <a:schemeClr val="accent3">
              <a:lumMod val="20000"/>
              <a:lumOff val="80000"/>
              <a:alpha val="92000"/>
            </a:schemeClr>
          </a:solidFill>
          <a:ln w="889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000" b="1" dirty="0">
                <a:ln w="1905"/>
                <a:solidFill>
                  <a:schemeClr val="tx1"/>
                </a:solidFill>
                <a:effectLst>
                  <a:innerShdw blurRad="69850" dist="43180" dir="5400000">
                    <a:srgbClr val="000000">
                      <a:alpha val="65000"/>
                    </a:srgbClr>
                  </a:innerShdw>
                </a:effectLst>
              </a:rPr>
              <a:t>Ja’far bin Abi Tholib pernah menceritakan perbezaan antara</a:t>
            </a:r>
            <a:r>
              <a:rPr lang="nn-NO" sz="2000" b="1" dirty="0">
                <a:ln w="1905"/>
                <a:solidFill>
                  <a:srgbClr val="7030A0"/>
                </a:solidFill>
                <a:effectLst>
                  <a:innerShdw blurRad="69850" dist="43180" dir="5400000">
                    <a:srgbClr val="000000">
                      <a:alpha val="65000"/>
                    </a:srgbClr>
                  </a:innerShdw>
                </a:effectLst>
              </a:rPr>
              <a:t> </a:t>
            </a:r>
            <a:r>
              <a:rPr lang="nn-NO" sz="2000" b="1" dirty="0" smtClean="0">
                <a:ln w="1905"/>
                <a:solidFill>
                  <a:srgbClr val="7030A0"/>
                </a:solidFill>
                <a:effectLst>
                  <a:innerShdw blurRad="69850" dist="43180" dir="5400000">
                    <a:srgbClr val="000000">
                      <a:alpha val="65000"/>
                    </a:srgbClr>
                  </a:innerShdw>
                </a:effectLst>
              </a:rPr>
              <a:t>kehidupan bersyariat </a:t>
            </a:r>
            <a:r>
              <a:rPr lang="nn-NO" sz="2000" b="1" dirty="0">
                <a:ln w="1905"/>
                <a:solidFill>
                  <a:srgbClr val="7030A0"/>
                </a:solidFill>
                <a:effectLst>
                  <a:innerShdw blurRad="69850" dist="43180" dir="5400000">
                    <a:srgbClr val="000000">
                      <a:alpha val="65000"/>
                    </a:srgbClr>
                  </a:innerShdw>
                </a:effectLst>
              </a:rPr>
              <a:t>dan kehidupan tak </a:t>
            </a:r>
            <a:r>
              <a:rPr lang="nn-NO" sz="2000" b="1" dirty="0" smtClean="0">
                <a:ln w="1905"/>
                <a:solidFill>
                  <a:srgbClr val="7030A0"/>
                </a:solidFill>
                <a:effectLst>
                  <a:innerShdw blurRad="69850" dist="43180" dir="5400000">
                    <a:srgbClr val="000000">
                      <a:alpha val="65000"/>
                    </a:srgbClr>
                  </a:innerShdw>
                </a:effectLst>
              </a:rPr>
              <a:t>bersyariat </a:t>
            </a:r>
            <a:r>
              <a:rPr lang="nn-NO" sz="2000" b="1" dirty="0" smtClean="0">
                <a:ln w="1905"/>
                <a:solidFill>
                  <a:schemeClr val="tx1"/>
                </a:solidFill>
                <a:effectLst>
                  <a:innerShdw blurRad="69850" dist="43180" dir="5400000">
                    <a:srgbClr val="000000">
                      <a:alpha val="65000"/>
                    </a:srgbClr>
                  </a:innerShdw>
                </a:effectLst>
              </a:rPr>
              <a:t>kepada Raja an-Najasyi</a:t>
            </a:r>
            <a:endParaRPr lang="en-US" sz="20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54376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245622" y="996938"/>
            <a:ext cx="71371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295400" y="228601"/>
            <a:ext cx="7086600" cy="657884"/>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KEINDAHAN SYARIAT ISLAM</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ounded Rectangle 13"/>
          <p:cNvSpPr/>
          <p:nvPr/>
        </p:nvSpPr>
        <p:spPr>
          <a:xfrm>
            <a:off x="1295400" y="1671828"/>
            <a:ext cx="6553200" cy="1680972"/>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1"/>
                </a:solidFill>
                <a:effectLst>
                  <a:innerShdw blurRad="69850" dist="43180" dir="5400000">
                    <a:srgbClr val="000000">
                      <a:alpha val="65000"/>
                    </a:srgbClr>
                  </a:innerShdw>
                </a:effectLst>
              </a:rPr>
              <a:t>Bukan </a:t>
            </a:r>
            <a:r>
              <a:rPr lang="sv-SE" sz="2800" b="1" dirty="0">
                <a:ln w="1905"/>
                <a:solidFill>
                  <a:schemeClr val="tx1"/>
                </a:solidFill>
                <a:effectLst>
                  <a:innerShdw blurRad="69850" dist="43180" dir="5400000">
                    <a:srgbClr val="000000">
                      <a:alpha val="65000"/>
                    </a:srgbClr>
                  </a:innerShdw>
                </a:effectLst>
              </a:rPr>
              <a:t>sahaja dirasai oleh umat Islam pada zaman Nabi SAW, bahkan ia kekal segar hingga zaman kini</a:t>
            </a:r>
            <a:endParaRPr lang="en-US" sz="2800" b="1" dirty="0">
              <a:ln w="1905"/>
              <a:solidFill>
                <a:schemeClr val="tx1"/>
              </a:solidFill>
              <a:effectLst>
                <a:innerShdw blurRad="69850" dist="43180" dir="5400000">
                  <a:srgbClr val="000000">
                    <a:alpha val="65000"/>
                  </a:srgbClr>
                </a:innerShdw>
              </a:effectLst>
            </a:endParaRPr>
          </a:p>
        </p:txBody>
      </p:sp>
      <p:sp>
        <p:nvSpPr>
          <p:cNvPr id="22" name="Notched Right Arrow 21"/>
          <p:cNvSpPr/>
          <p:nvPr/>
        </p:nvSpPr>
        <p:spPr>
          <a:xfrm rot="5400000">
            <a:off x="4063709" y="3519700"/>
            <a:ext cx="914400" cy="559381"/>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5" name="Rounded Rectangle 24"/>
          <p:cNvSpPr/>
          <p:nvPr/>
        </p:nvSpPr>
        <p:spPr>
          <a:xfrm>
            <a:off x="531225" y="4329033"/>
            <a:ext cx="8003175" cy="1653075"/>
          </a:xfrm>
          <a:prstGeom prst="roundRect">
            <a:avLst/>
          </a:prstGeom>
          <a:solidFill>
            <a:schemeClr val="accent3">
              <a:lumMod val="20000"/>
              <a:lumOff val="80000"/>
              <a:alpha val="92000"/>
            </a:schemeClr>
          </a:solidFill>
          <a:ln w="889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800" b="1" dirty="0">
                <a:ln w="1905"/>
                <a:solidFill>
                  <a:srgbClr val="0070C0"/>
                </a:solidFill>
                <a:effectLst>
                  <a:innerShdw blurRad="69850" dist="43180" dir="5400000">
                    <a:srgbClr val="000000">
                      <a:alpha val="65000"/>
                    </a:srgbClr>
                  </a:innerShdw>
                </a:effectLst>
              </a:rPr>
              <a:t>Ia turut diakui oleh mereka bukan Islam, yang menyebabkan sebahagian mereka telah tertarik, lalu memeluk Islam</a:t>
            </a:r>
            <a:endParaRPr lang="en-US" sz="2800" b="1"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70896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624840" y="1676400"/>
            <a:ext cx="7985760" cy="4876800"/>
          </a:xfrm>
          <a:prstGeom prst="roundRect">
            <a:avLst/>
          </a:prstGeom>
          <a:solidFill>
            <a:schemeClr val="bg1">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tx1"/>
                </a:solidFill>
                <a:effectLst>
                  <a:innerShdw blurRad="69850" dist="43180" dir="5400000">
                    <a:srgbClr val="000000">
                      <a:alpha val="65000"/>
                    </a:srgbClr>
                  </a:innerShdw>
                </a:effectLst>
              </a:rPr>
              <a:t>“Kajian saya untuk memperolehi ijazah kedoktoran (PhD) adalah berkaitan pendidikan dan pembangunan bangsa. Di sinilah, saya mengenali perkara yang diperlukan oleh bangsa-bangsa dalam pembangunan sosial, ekonomi dan politik mereka, demikian juga pembangunan rohani. Saya dapati bahawa rukun-rukun Islam yang asasi telah mempersembahkan dasar yang agung dan kaedah yang berharga dalam pembangunan </a:t>
            </a:r>
            <a:r>
              <a:rPr lang="sv-SE" sz="2800" b="1" dirty="0" smtClean="0">
                <a:ln w="1905"/>
                <a:solidFill>
                  <a:schemeClr val="tx1"/>
                </a:solidFill>
                <a:effectLst>
                  <a:innerShdw blurRad="69850" dist="43180" dir="5400000">
                    <a:srgbClr val="000000">
                      <a:alpha val="65000"/>
                    </a:srgbClr>
                  </a:innerShdw>
                </a:effectLst>
              </a:rPr>
              <a:t>sosial</a:t>
            </a:r>
            <a:r>
              <a:rPr lang="sv-SE" sz="2800" b="1" dirty="0">
                <a:ln w="1905"/>
                <a:solidFill>
                  <a:schemeClr val="tx1"/>
                </a:solidFill>
                <a:effectLst>
                  <a:innerShdw blurRad="69850" dist="43180" dir="5400000">
                    <a:srgbClr val="000000">
                      <a:alpha val="65000"/>
                    </a:srgbClr>
                  </a:innerShdw>
                </a:effectLst>
              </a:rPr>
              <a:t>, ekonomi dan kerohanian sesuatu bangsa.”</a:t>
            </a:r>
            <a:endParaRPr lang="en-US" sz="2800" b="1" dirty="0">
              <a:ln w="1905"/>
              <a:solidFill>
                <a:schemeClr val="tx1"/>
              </a:solidFill>
              <a:effectLst>
                <a:innerShdw blurRad="69850" dist="43180" dir="5400000">
                  <a:srgbClr val="000000">
                    <a:alpha val="65000"/>
                  </a:srgbClr>
                </a:innerShdw>
              </a:effectLst>
            </a:endParaRPr>
          </a:p>
        </p:txBody>
      </p:sp>
      <p:sp>
        <p:nvSpPr>
          <p:cNvPr id="22" name="Notched Right Arrow 21"/>
          <p:cNvSpPr/>
          <p:nvPr/>
        </p:nvSpPr>
        <p:spPr>
          <a:xfrm rot="5400000">
            <a:off x="4359727" y="1088898"/>
            <a:ext cx="424545" cy="661817"/>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5" name="Rounded Rectangle 24"/>
          <p:cNvSpPr/>
          <p:nvPr/>
        </p:nvSpPr>
        <p:spPr>
          <a:xfrm>
            <a:off x="457200" y="228601"/>
            <a:ext cx="8229600" cy="914399"/>
          </a:xfrm>
          <a:prstGeom prst="roundRect">
            <a:avLst/>
          </a:prstGeom>
          <a:solidFill>
            <a:schemeClr val="accent3">
              <a:lumMod val="20000"/>
              <a:lumOff val="80000"/>
              <a:alpha val="92000"/>
            </a:schemeClr>
          </a:solidFill>
          <a:ln w="889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800" b="1" dirty="0" smtClean="0">
                <a:ln w="1905"/>
                <a:solidFill>
                  <a:schemeClr val="tx1"/>
                </a:solidFill>
                <a:effectLst>
                  <a:innerShdw blurRad="69850" dist="43180" dir="5400000">
                    <a:srgbClr val="000000">
                      <a:alpha val="65000"/>
                    </a:srgbClr>
                  </a:innerShdw>
                </a:effectLst>
              </a:rPr>
              <a:t>Dr </a:t>
            </a:r>
            <a:r>
              <a:rPr lang="nn-NO" sz="2800" b="1" dirty="0">
                <a:ln w="1905"/>
                <a:solidFill>
                  <a:schemeClr val="tx1"/>
                </a:solidFill>
                <a:effectLst>
                  <a:innerShdw blurRad="69850" dist="43180" dir="5400000">
                    <a:srgbClr val="000000">
                      <a:alpha val="65000"/>
                    </a:srgbClr>
                  </a:innerShdw>
                </a:effectLst>
              </a:rPr>
              <a:t>Douglas Archer </a:t>
            </a:r>
            <a:r>
              <a:rPr lang="nn-NO" sz="2800" b="1" dirty="0" smtClean="0">
                <a:ln w="1905"/>
                <a:solidFill>
                  <a:schemeClr val="tx1"/>
                </a:solidFill>
                <a:effectLst>
                  <a:innerShdw blurRad="69850" dist="43180" dir="5400000">
                    <a:srgbClr val="000000">
                      <a:alpha val="65000"/>
                    </a:srgbClr>
                  </a:innerShdw>
                </a:effectLst>
              </a:rPr>
              <a:t>iaitu seorang</a:t>
            </a:r>
          </a:p>
          <a:p>
            <a:pPr algn="ctr"/>
            <a:r>
              <a:rPr lang="nn-NO" sz="2800" b="1" dirty="0" smtClean="0">
                <a:ln w="1905"/>
                <a:solidFill>
                  <a:schemeClr val="tx1"/>
                </a:solidFill>
                <a:effectLst>
                  <a:innerShdw blurRad="69850" dist="43180" dir="5400000">
                    <a:srgbClr val="000000">
                      <a:alpha val="65000"/>
                    </a:srgbClr>
                  </a:innerShdw>
                </a:effectLst>
              </a:rPr>
              <a:t> </a:t>
            </a:r>
            <a:r>
              <a:rPr lang="nn-NO" sz="2800" b="1" dirty="0">
                <a:ln w="1905"/>
                <a:solidFill>
                  <a:schemeClr val="tx1"/>
                </a:solidFill>
                <a:effectLst>
                  <a:innerShdw blurRad="69850" dist="43180" dir="5400000">
                    <a:srgbClr val="000000">
                      <a:alpha val="65000"/>
                    </a:srgbClr>
                  </a:innerShdw>
                </a:effectLst>
              </a:rPr>
              <a:t>ilmuwan </a:t>
            </a:r>
            <a:r>
              <a:rPr lang="nn-NO" sz="2800" b="1" dirty="0" smtClean="0">
                <a:ln w="1905"/>
                <a:solidFill>
                  <a:schemeClr val="tx1"/>
                </a:solidFill>
                <a:effectLst>
                  <a:innerShdw blurRad="69850" dist="43180" dir="5400000">
                    <a:srgbClr val="000000">
                      <a:alpha val="65000"/>
                    </a:srgbClr>
                  </a:innerShdw>
                </a:effectLst>
              </a:rPr>
              <a:t>Barat menyatakan :</a:t>
            </a:r>
            <a:endParaRPr lang="en-US" sz="28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67859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2133600" y="1767841"/>
            <a:ext cx="6629400" cy="1203959"/>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Mempelajari dan memahami agama Islam dan syariatnya sebaik mungkin, demi memelihara maqasid syariah yang </a:t>
            </a:r>
            <a:r>
              <a:rPr lang="sv-SE" sz="2400" b="1" dirty="0" smtClean="0">
                <a:ln w="1905"/>
                <a:solidFill>
                  <a:schemeClr val="accent5">
                    <a:lumMod val="50000"/>
                  </a:schemeClr>
                </a:solidFill>
                <a:effectLst>
                  <a:innerShdw blurRad="69850" dist="43180" dir="5400000">
                    <a:srgbClr val="000000">
                      <a:alpha val="65000"/>
                    </a:srgbClr>
                  </a:innerShdw>
                </a:effectLst>
              </a:rPr>
              <a:t>sebenar</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838200" y="228600"/>
            <a:ext cx="7962900" cy="1223010"/>
          </a:xfrm>
          <a:prstGeom prst="cloud">
            <a:avLst/>
          </a:prstGeom>
          <a:solidFill>
            <a:schemeClr val="bg1">
              <a:alpha val="88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dirty="0" smtClean="0">
                <a:ln w="1905"/>
                <a:solidFill>
                  <a:srgbClr val="0070C0"/>
                </a:solidFill>
                <a:effectLst>
                  <a:innerShdw blurRad="69850" dist="43180" dir="5400000">
                    <a:srgbClr val="000000">
                      <a:alpha val="65000"/>
                    </a:srgbClr>
                  </a:innerShdw>
                </a:effectLst>
              </a:rPr>
              <a:t>Kesyukuran terhadap nikmat </a:t>
            </a:r>
            <a:r>
              <a:rPr lang="sv-SE" sz="3200" b="1" dirty="0">
                <a:ln w="1905"/>
                <a:solidFill>
                  <a:srgbClr val="0070C0"/>
                </a:solidFill>
                <a:effectLst>
                  <a:innerShdw blurRad="69850" dist="43180" dir="5400000">
                    <a:srgbClr val="000000">
                      <a:alpha val="65000"/>
                    </a:srgbClr>
                  </a:innerShdw>
                </a:effectLst>
              </a:rPr>
              <a:t>agama dan syariat</a:t>
            </a:r>
            <a:endParaRPr lang="en-US" sz="3200" b="1" dirty="0">
              <a:ln w="1905"/>
              <a:solidFill>
                <a:srgbClr val="C00000"/>
              </a:solidFill>
              <a:effectLst>
                <a:innerShdw blurRad="69850" dist="43180" dir="5400000">
                  <a:srgbClr val="000000">
                    <a:alpha val="65000"/>
                  </a:srgbClr>
                </a:innerShdw>
              </a:effectLst>
            </a:endParaRPr>
          </a:p>
        </p:txBody>
      </p:sp>
      <p:sp>
        <p:nvSpPr>
          <p:cNvPr id="12" name="Cloud 11"/>
          <p:cNvSpPr/>
          <p:nvPr/>
        </p:nvSpPr>
        <p:spPr>
          <a:xfrm>
            <a:off x="152400" y="2133600"/>
            <a:ext cx="198120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8" name="Rounded Rectangle 7"/>
          <p:cNvSpPr/>
          <p:nvPr/>
        </p:nvSpPr>
        <p:spPr>
          <a:xfrm>
            <a:off x="2132635" y="3124200"/>
            <a:ext cx="6629400" cy="1965959"/>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Mengamalkan syariat secara seimbang dan menyeluruh dalam segenap urusan kita baik urusan peribadi, keluarga, masyarakat dan negara, di samping menghindari daripada sikap melampau atau </a:t>
            </a:r>
            <a:r>
              <a:rPr lang="sv-SE" sz="2400" b="1" dirty="0" smtClean="0">
                <a:ln w="1905"/>
                <a:solidFill>
                  <a:schemeClr val="accent5">
                    <a:lumMod val="50000"/>
                  </a:schemeClr>
                </a:solidFill>
                <a:effectLst>
                  <a:innerShdw blurRad="69850" dist="43180" dir="5400000">
                    <a:srgbClr val="000000">
                      <a:alpha val="65000"/>
                    </a:srgbClr>
                  </a:innerShdw>
                </a:effectLst>
              </a:rPr>
              <a:t>ekstrim</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9" name="Cloud 8"/>
          <p:cNvSpPr/>
          <p:nvPr/>
        </p:nvSpPr>
        <p:spPr>
          <a:xfrm>
            <a:off x="151435" y="3810000"/>
            <a:ext cx="198120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10" name="Rounded Rectangle 9"/>
          <p:cNvSpPr/>
          <p:nvPr/>
        </p:nvSpPr>
        <p:spPr>
          <a:xfrm>
            <a:off x="2131670" y="5242559"/>
            <a:ext cx="6629400" cy="1280159"/>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Menyampai keagungan Islam dan syariatnya, serta menunjukkan contoh teladan yang baik kepada mereka yang bukan </a:t>
            </a:r>
            <a:r>
              <a:rPr lang="sv-SE" sz="2400" b="1" dirty="0" smtClean="0">
                <a:ln w="1905"/>
                <a:solidFill>
                  <a:schemeClr val="accent5">
                    <a:lumMod val="50000"/>
                  </a:schemeClr>
                </a:solidFill>
                <a:effectLst>
                  <a:innerShdw blurRad="69850" dist="43180" dir="5400000">
                    <a:srgbClr val="000000">
                      <a:alpha val="65000"/>
                    </a:srgbClr>
                  </a:innerShdw>
                </a:effectLst>
              </a:rPr>
              <a:t>Islam</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11" name="Cloud 10"/>
          <p:cNvSpPr/>
          <p:nvPr/>
        </p:nvSpPr>
        <p:spPr>
          <a:xfrm>
            <a:off x="150470" y="5534023"/>
            <a:ext cx="198120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696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xEl>
                                              <p:pRg st="0" end="0"/>
                                            </p:txEl>
                                          </p:spTgt>
                                        </p:tgtEl>
                                        <p:attrNameLst>
                                          <p:attrName>r</p:attrName>
                                        </p:attrNameLst>
                                      </p:cBhvr>
                                    </p:animRot>
                                    <p:animRot by="-240000">
                                      <p:cBhvr>
                                        <p:cTn id="13" dur="200" fill="hold">
                                          <p:stCondLst>
                                            <p:cond delay="200"/>
                                          </p:stCondLst>
                                        </p:cTn>
                                        <p:tgtEl>
                                          <p:spTgt spid="9">
                                            <p:txEl>
                                              <p:pRg st="0" end="0"/>
                                            </p:txEl>
                                          </p:spTgt>
                                        </p:tgtEl>
                                        <p:attrNameLst>
                                          <p:attrName>r</p:attrName>
                                        </p:attrNameLst>
                                      </p:cBhvr>
                                    </p:animRot>
                                    <p:animRot by="240000">
                                      <p:cBhvr>
                                        <p:cTn id="14" dur="200" fill="hold">
                                          <p:stCondLst>
                                            <p:cond delay="400"/>
                                          </p:stCondLst>
                                        </p:cTn>
                                        <p:tgtEl>
                                          <p:spTgt spid="9">
                                            <p:txEl>
                                              <p:pRg st="0" end="0"/>
                                            </p:txEl>
                                          </p:spTgt>
                                        </p:tgtEl>
                                        <p:attrNameLst>
                                          <p:attrName>r</p:attrName>
                                        </p:attrNameLst>
                                      </p:cBhvr>
                                    </p:animRot>
                                    <p:animRot by="-240000">
                                      <p:cBhvr>
                                        <p:cTn id="15" dur="200" fill="hold">
                                          <p:stCondLst>
                                            <p:cond delay="600"/>
                                          </p:stCondLst>
                                        </p:cTn>
                                        <p:tgtEl>
                                          <p:spTgt spid="9">
                                            <p:txEl>
                                              <p:pRg st="0" end="0"/>
                                            </p:txEl>
                                          </p:spTgt>
                                        </p:tgtEl>
                                        <p:attrNameLst>
                                          <p:attrName>r</p:attrName>
                                        </p:attrNameLst>
                                      </p:cBhvr>
                                    </p:animRot>
                                    <p:animRot by="120000">
                                      <p:cBhvr>
                                        <p:cTn id="16" dur="200" fill="hold">
                                          <p:stCondLst>
                                            <p:cond delay="800"/>
                                          </p:stCondLst>
                                        </p:cTn>
                                        <p:tgtEl>
                                          <p:spTgt spid="9">
                                            <p:txEl>
                                              <p:pRg st="0" end="0"/>
                                            </p:txEl>
                                          </p:spTgt>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1">
                                            <p:txEl>
                                              <p:pRg st="0" end="0"/>
                                            </p:txEl>
                                          </p:spTgt>
                                        </p:tgtEl>
                                        <p:attrNameLst>
                                          <p:attrName>r</p:attrName>
                                        </p:attrNameLst>
                                      </p:cBhvr>
                                    </p:animRot>
                                    <p:animRot by="-240000">
                                      <p:cBhvr>
                                        <p:cTn id="19" dur="200" fill="hold">
                                          <p:stCondLst>
                                            <p:cond delay="200"/>
                                          </p:stCondLst>
                                        </p:cTn>
                                        <p:tgtEl>
                                          <p:spTgt spid="11">
                                            <p:txEl>
                                              <p:pRg st="0" end="0"/>
                                            </p:txEl>
                                          </p:spTgt>
                                        </p:tgtEl>
                                        <p:attrNameLst>
                                          <p:attrName>r</p:attrName>
                                        </p:attrNameLst>
                                      </p:cBhvr>
                                    </p:animRot>
                                    <p:animRot by="240000">
                                      <p:cBhvr>
                                        <p:cTn id="20" dur="200" fill="hold">
                                          <p:stCondLst>
                                            <p:cond delay="400"/>
                                          </p:stCondLst>
                                        </p:cTn>
                                        <p:tgtEl>
                                          <p:spTgt spid="11">
                                            <p:txEl>
                                              <p:pRg st="0" end="0"/>
                                            </p:txEl>
                                          </p:spTgt>
                                        </p:tgtEl>
                                        <p:attrNameLst>
                                          <p:attrName>r</p:attrName>
                                        </p:attrNameLst>
                                      </p:cBhvr>
                                    </p:animRot>
                                    <p:animRot by="-240000">
                                      <p:cBhvr>
                                        <p:cTn id="21" dur="200" fill="hold">
                                          <p:stCondLst>
                                            <p:cond delay="600"/>
                                          </p:stCondLst>
                                        </p:cTn>
                                        <p:tgtEl>
                                          <p:spTgt spid="11">
                                            <p:txEl>
                                              <p:pRg st="0" end="0"/>
                                            </p:txEl>
                                          </p:spTgt>
                                        </p:tgtEl>
                                        <p:attrNameLst>
                                          <p:attrName>r</p:attrName>
                                        </p:attrNameLst>
                                      </p:cBhvr>
                                    </p:animRot>
                                    <p:animRot by="120000">
                                      <p:cBhvr>
                                        <p:cTn id="22" dur="200" fill="hold">
                                          <p:stCondLst>
                                            <p:cond delay="800"/>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 y="1021140"/>
            <a:ext cx="8305800" cy="1569660"/>
          </a:xfrm>
          <a:prstGeom prst="rect">
            <a:avLst/>
          </a:prstGeom>
          <a:solidFill>
            <a:schemeClr val="accent2">
              <a:lumMod val="50000"/>
              <a:alpha val="5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مُحَمَّدًا عَبْدُهُ وَرَسُولُهُ</a:t>
            </a:r>
          </a:p>
        </p:txBody>
      </p:sp>
      <p:sp>
        <p:nvSpPr>
          <p:cNvPr id="5" name="TextBox 4"/>
          <p:cNvSpPr txBox="1"/>
          <p:nvPr/>
        </p:nvSpPr>
        <p:spPr>
          <a:xfrm>
            <a:off x="457200" y="2971800"/>
            <a:ext cx="8305306" cy="3662541"/>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169422" y="1222815"/>
            <a:ext cx="71371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447800" y="228600"/>
            <a:ext cx="6324600" cy="914399"/>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SERUAN</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Rounded Rectangle 13"/>
          <p:cNvSpPr/>
          <p:nvPr/>
        </p:nvSpPr>
        <p:spPr>
          <a:xfrm>
            <a:off x="533400" y="2028686"/>
            <a:ext cx="8153400" cy="1965341"/>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chemeClr val="tx1"/>
                </a:solidFill>
                <a:effectLst>
                  <a:innerShdw blurRad="69850" dist="43180" dir="5400000">
                    <a:srgbClr val="000000">
                      <a:alpha val="65000"/>
                    </a:srgbClr>
                  </a:innerShdw>
                </a:effectLst>
              </a:rPr>
              <a:t>Marilah </a:t>
            </a:r>
            <a:r>
              <a:rPr lang="sv-SE" sz="2600" b="1" dirty="0">
                <a:ln w="1905"/>
                <a:solidFill>
                  <a:schemeClr val="tx1"/>
                </a:solidFill>
                <a:effectLst>
                  <a:innerShdw blurRad="69850" dist="43180" dir="5400000">
                    <a:srgbClr val="000000">
                      <a:alpha val="65000"/>
                    </a:srgbClr>
                  </a:innerShdw>
                </a:effectLst>
              </a:rPr>
              <a:t>kita bersungguh-sungguh melaksanakan segala perintah-Nya dan meninggalkan segala larangan-Nya, di samping meningkatkan pendidikan anak-anak khasnya golongan belia</a:t>
            </a:r>
            <a:endParaRPr lang="en-US" sz="2600" b="1" dirty="0">
              <a:ln w="1905"/>
              <a:solidFill>
                <a:schemeClr val="tx1"/>
              </a:solidFill>
              <a:effectLst>
                <a:innerShdw blurRad="69850" dist="43180" dir="5400000">
                  <a:srgbClr val="000000">
                    <a:alpha val="65000"/>
                  </a:srgbClr>
                </a:innerShdw>
              </a:effectLst>
            </a:endParaRPr>
          </a:p>
        </p:txBody>
      </p:sp>
      <p:sp>
        <p:nvSpPr>
          <p:cNvPr id="6" name="Rounded Rectangle 5"/>
          <p:cNvSpPr/>
          <p:nvPr/>
        </p:nvSpPr>
        <p:spPr>
          <a:xfrm>
            <a:off x="457200" y="4343400"/>
            <a:ext cx="8229600" cy="1965341"/>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chemeClr val="tx1"/>
                </a:solidFill>
                <a:effectLst>
                  <a:innerShdw blurRad="69850" dist="43180" dir="5400000">
                    <a:srgbClr val="000000">
                      <a:alpha val="65000"/>
                    </a:srgbClr>
                  </a:innerShdw>
                </a:effectLst>
              </a:rPr>
              <a:t>Wajah suram Islam pada hari ini semestinya diperserikan kembali melalui kekuatan ilmu dan pemikiran, kemuliaan akhlak dan keperibadian, kecemerlangan gaya hidup dan budaya generasi muda kita</a:t>
            </a:r>
            <a:endParaRPr lang="en-US" sz="26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77653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hevron 10"/>
          <p:cNvSpPr/>
          <p:nvPr/>
        </p:nvSpPr>
        <p:spPr>
          <a:xfrm rot="5400000">
            <a:off x="4190999" y="2621282"/>
            <a:ext cx="914402" cy="548640"/>
          </a:xfrm>
          <a:prstGeom prst="chevr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25" name="Rounded Rectangle 24"/>
          <p:cNvSpPr/>
          <p:nvPr/>
        </p:nvSpPr>
        <p:spPr>
          <a:xfrm>
            <a:off x="1447800" y="1726163"/>
            <a:ext cx="6400800" cy="712237"/>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n-NO" sz="2400" b="1" dirty="0" smtClean="0">
                <a:ln w="1905"/>
                <a:solidFill>
                  <a:schemeClr val="tx1"/>
                </a:solidFill>
                <a:effectLst>
                  <a:innerShdw blurRad="69850" dist="43180" dir="5400000">
                    <a:srgbClr val="000000">
                      <a:alpha val="65000"/>
                    </a:srgbClr>
                  </a:innerShdw>
                </a:effectLst>
              </a:rPr>
              <a:t>Bermula </a:t>
            </a:r>
            <a:r>
              <a:rPr lang="nn-NO" sz="2400" b="1" dirty="0">
                <a:ln w="1905"/>
                <a:solidFill>
                  <a:schemeClr val="tx1"/>
                </a:solidFill>
                <a:effectLst>
                  <a:innerShdw blurRad="69850" dist="43180" dir="5400000">
                    <a:srgbClr val="000000">
                      <a:alpha val="65000"/>
                    </a:srgbClr>
                  </a:innerShdw>
                </a:effectLst>
              </a:rPr>
              <a:t>29 September </a:t>
            </a:r>
            <a:r>
              <a:rPr lang="nn-NO" sz="2400" b="1" dirty="0" smtClean="0">
                <a:ln w="1905"/>
                <a:solidFill>
                  <a:schemeClr val="tx1"/>
                </a:solidFill>
                <a:effectLst>
                  <a:innerShdw blurRad="69850" dist="43180" dir="5400000">
                    <a:srgbClr val="000000">
                      <a:alpha val="65000"/>
                    </a:srgbClr>
                  </a:innerShdw>
                </a:effectLst>
              </a:rPr>
              <a:t>hingga </a:t>
            </a:r>
            <a:r>
              <a:rPr lang="nn-NO" sz="2400" b="1" dirty="0">
                <a:ln w="1905"/>
                <a:solidFill>
                  <a:schemeClr val="tx1"/>
                </a:solidFill>
                <a:effectLst>
                  <a:innerShdw blurRad="69850" dist="43180" dir="5400000">
                    <a:srgbClr val="000000">
                      <a:alpha val="65000"/>
                    </a:srgbClr>
                  </a:innerShdw>
                </a:effectLst>
              </a:rPr>
              <a:t>1 Oktober 2022</a:t>
            </a:r>
            <a:endParaRPr lang="en-US" sz="2400" b="1" dirty="0">
              <a:ln w="1905"/>
              <a:solidFill>
                <a:schemeClr val="tx1"/>
              </a:solidFill>
              <a:effectLst>
                <a:innerShdw blurRad="69850" dist="43180" dir="5400000">
                  <a:srgbClr val="000000">
                    <a:alpha val="65000"/>
                  </a:srgbClr>
                </a:innerShdw>
              </a:effectLst>
            </a:endParaRPr>
          </a:p>
        </p:txBody>
      </p:sp>
      <p:sp>
        <p:nvSpPr>
          <p:cNvPr id="5" name="Cloud 4"/>
          <p:cNvSpPr/>
          <p:nvPr/>
        </p:nvSpPr>
        <p:spPr>
          <a:xfrm>
            <a:off x="685800" y="609600"/>
            <a:ext cx="8001000" cy="1295400"/>
          </a:xfrm>
          <a:prstGeom prst="cloud">
            <a:avLst/>
          </a:prstGeom>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Sambutan</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Hari</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Belia</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Negara </a:t>
            </a:r>
            <a:r>
              <a:rPr lang="en-US"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Peringkat</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Negeri</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Terengganu </a:t>
            </a:r>
          </a:p>
        </p:txBody>
      </p:sp>
      <p:sp>
        <p:nvSpPr>
          <p:cNvPr id="14" name="Rounded Rectangle 13"/>
          <p:cNvSpPr/>
          <p:nvPr/>
        </p:nvSpPr>
        <p:spPr>
          <a:xfrm>
            <a:off x="1828800" y="4114800"/>
            <a:ext cx="5486400" cy="11430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1"/>
                </a:solidFill>
                <a:effectLst>
                  <a:innerShdw blurRad="69850" dist="43180" dir="5400000">
                    <a:srgbClr val="000000">
                      <a:alpha val="65000"/>
                    </a:srgbClr>
                  </a:innerShdw>
                </a:effectLst>
              </a:rPr>
              <a:t>Bangkitlah </a:t>
            </a:r>
            <a:r>
              <a:rPr lang="sv-SE" sz="2800" b="1" dirty="0">
                <a:ln w="1905"/>
                <a:solidFill>
                  <a:schemeClr val="tx1"/>
                </a:solidFill>
                <a:effectLst>
                  <a:innerShdw blurRad="69850" dist="43180" dir="5400000">
                    <a:srgbClr val="000000">
                      <a:alpha val="65000"/>
                    </a:srgbClr>
                  </a:innerShdw>
                </a:effectLst>
              </a:rPr>
              <a:t>dari lena yang </a:t>
            </a:r>
            <a:r>
              <a:rPr lang="sv-SE" sz="2800" b="1" dirty="0" smtClean="0">
                <a:ln w="1905"/>
                <a:solidFill>
                  <a:schemeClr val="tx1"/>
                </a:solidFill>
                <a:effectLst>
                  <a:innerShdw blurRad="69850" dist="43180" dir="5400000">
                    <a:srgbClr val="000000">
                      <a:alpha val="65000"/>
                    </a:srgbClr>
                  </a:innerShdw>
                </a:effectLst>
              </a:rPr>
              <a:t>panjang wahai </a:t>
            </a:r>
            <a:r>
              <a:rPr lang="sv-SE" sz="2800" b="1" dirty="0">
                <a:ln w="1905"/>
                <a:solidFill>
                  <a:schemeClr val="tx1"/>
                </a:solidFill>
                <a:effectLst>
                  <a:innerShdw blurRad="69850" dist="43180" dir="5400000">
                    <a:srgbClr val="000000">
                      <a:alpha val="65000"/>
                    </a:srgbClr>
                  </a:innerShdw>
                </a:effectLst>
              </a:rPr>
              <a:t>pemuda dan para </a:t>
            </a:r>
            <a:r>
              <a:rPr lang="sv-SE" sz="2800" b="1" dirty="0" smtClean="0">
                <a:ln w="1905"/>
                <a:solidFill>
                  <a:schemeClr val="tx1"/>
                </a:solidFill>
                <a:effectLst>
                  <a:innerShdw blurRad="69850" dist="43180" dir="5400000">
                    <a:srgbClr val="000000">
                      <a:alpha val="65000"/>
                    </a:srgbClr>
                  </a:innerShdw>
                </a:effectLst>
              </a:rPr>
              <a:t>belia</a:t>
            </a:r>
            <a:endParaRPr lang="en-US" sz="2800" b="1" dirty="0">
              <a:ln w="1905"/>
              <a:solidFill>
                <a:schemeClr val="tx1"/>
              </a:solidFill>
              <a:effectLst>
                <a:innerShdw blurRad="69850" dist="43180" dir="5400000">
                  <a:srgbClr val="000000">
                    <a:alpha val="65000"/>
                  </a:srgbClr>
                </a:innerShdw>
              </a:effectLst>
            </a:endParaRPr>
          </a:p>
        </p:txBody>
      </p:sp>
      <p:sp>
        <p:nvSpPr>
          <p:cNvPr id="8" name="Cloud 7"/>
          <p:cNvSpPr/>
          <p:nvPr/>
        </p:nvSpPr>
        <p:spPr>
          <a:xfrm>
            <a:off x="1905000" y="3352801"/>
            <a:ext cx="5410200" cy="914399"/>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SERUAN KHATIB</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434673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331470" y="1752600"/>
            <a:ext cx="8534400" cy="7620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tx1"/>
                </a:solidFill>
                <a:effectLst>
                  <a:innerShdw blurRad="69850" dist="43180" dir="5400000">
                    <a:srgbClr val="000000">
                      <a:alpha val="65000"/>
                    </a:srgbClr>
                  </a:innerShdw>
                </a:effectLst>
              </a:rPr>
              <a:t>Hindari gejala yang tidak sihat dan rempuhlah </a:t>
            </a:r>
            <a:r>
              <a:rPr lang="sv-SE" sz="2400" b="1" dirty="0" smtClean="0">
                <a:ln w="1905"/>
                <a:solidFill>
                  <a:schemeClr val="tx1"/>
                </a:solidFill>
                <a:effectLst>
                  <a:innerShdw blurRad="69850" dist="43180" dir="5400000">
                    <a:srgbClr val="000000">
                      <a:alpha val="65000"/>
                    </a:srgbClr>
                  </a:innerShdw>
                </a:effectLst>
              </a:rPr>
              <a:t>cabaran</a:t>
            </a:r>
          </a:p>
        </p:txBody>
      </p:sp>
      <p:sp>
        <p:nvSpPr>
          <p:cNvPr id="8" name="Cloud 7"/>
          <p:cNvSpPr/>
          <p:nvPr/>
        </p:nvSpPr>
        <p:spPr>
          <a:xfrm>
            <a:off x="1981200" y="457200"/>
            <a:ext cx="5410200" cy="914399"/>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SERUAN KHATIB</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ounded Rectangle 6"/>
          <p:cNvSpPr/>
          <p:nvPr/>
        </p:nvSpPr>
        <p:spPr>
          <a:xfrm>
            <a:off x="293370" y="2819400"/>
            <a:ext cx="8534400" cy="7620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tx1"/>
                </a:solidFill>
                <a:effectLst>
                  <a:innerShdw blurRad="69850" dist="43180" dir="5400000">
                    <a:srgbClr val="000000">
                      <a:alpha val="65000"/>
                    </a:srgbClr>
                  </a:innerShdw>
                </a:effectLst>
              </a:rPr>
              <a:t>Jadilah pelopor kepada kebangkitan umat ini</a:t>
            </a:r>
            <a:endParaRPr lang="sv-SE" sz="2400" b="1" dirty="0" smtClean="0">
              <a:ln w="1905"/>
              <a:solidFill>
                <a:schemeClr val="tx1"/>
              </a:solidFill>
              <a:effectLst>
                <a:innerShdw blurRad="69850" dist="43180" dir="5400000">
                  <a:srgbClr val="000000">
                    <a:alpha val="65000"/>
                  </a:srgbClr>
                </a:innerShdw>
              </a:effectLst>
            </a:endParaRPr>
          </a:p>
        </p:txBody>
      </p:sp>
      <p:sp>
        <p:nvSpPr>
          <p:cNvPr id="9" name="Rounded Rectangle 8"/>
          <p:cNvSpPr/>
          <p:nvPr/>
        </p:nvSpPr>
        <p:spPr>
          <a:xfrm>
            <a:off x="262890" y="3962400"/>
            <a:ext cx="8534400" cy="7620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tx1"/>
                </a:solidFill>
                <a:effectLst>
                  <a:innerShdw blurRad="69850" dist="43180" dir="5400000">
                    <a:srgbClr val="000000">
                      <a:alpha val="65000"/>
                    </a:srgbClr>
                  </a:innerShdw>
                </a:effectLst>
              </a:rPr>
              <a:t>Warnakan kehidupan masyarakat kita seluruhnya dengan keindahan syariat Allah SWT</a:t>
            </a:r>
            <a:endParaRPr lang="sv-SE" sz="2400" b="1" dirty="0" smtClean="0">
              <a:ln w="1905"/>
              <a:solidFill>
                <a:schemeClr val="tx1"/>
              </a:solidFill>
              <a:effectLst>
                <a:innerShdw blurRad="69850" dist="43180" dir="5400000">
                  <a:srgbClr val="000000">
                    <a:alpha val="65000"/>
                  </a:srgbClr>
                </a:innerShdw>
              </a:effectLst>
            </a:endParaRPr>
          </a:p>
        </p:txBody>
      </p:sp>
      <p:sp>
        <p:nvSpPr>
          <p:cNvPr id="10" name="Rounded Rectangle 9"/>
          <p:cNvSpPr/>
          <p:nvPr/>
        </p:nvSpPr>
        <p:spPr>
          <a:xfrm>
            <a:off x="1924050" y="5181599"/>
            <a:ext cx="5638800" cy="142447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nn-NO" sz="2800" b="1" dirty="0" smtClean="0">
                <a:ln w="1905"/>
                <a:solidFill>
                  <a:srgbClr val="FF0000"/>
                </a:solidFill>
                <a:effectLst>
                  <a:innerShdw blurRad="69850" dist="43180" dir="5400000">
                    <a:srgbClr val="000000">
                      <a:alpha val="65000"/>
                    </a:srgbClr>
                  </a:innerShdw>
                </a:effectLst>
              </a:rPr>
              <a:t>SESUNGGUHNYA ANDA SEMUALAH HARAPAN UMMAH DAN AGAMA</a:t>
            </a:r>
            <a:endParaRPr lang="en-US" sz="2800"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30854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0999" y="912674"/>
            <a:ext cx="8382001" cy="1754326"/>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أَلِهِ وَأَصْحَابِهِ الطَّيِّبِينَ الطَّاهِرِينَ</a:t>
            </a:r>
          </a:p>
        </p:txBody>
      </p:sp>
      <p:sp>
        <p:nvSpPr>
          <p:cNvPr id="4" name="TextBox 3"/>
          <p:cNvSpPr txBox="1"/>
          <p:nvPr/>
        </p:nvSpPr>
        <p:spPr>
          <a:xfrm>
            <a:off x="381000" y="3200400"/>
            <a:ext cx="8458200" cy="255454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lagi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suci</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762000"/>
            <a:ext cx="8866909" cy="594008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wahai Tuhan yang Maha Hidup lagi Maha Mentadbir segala urusan. Dengan rahmat-Mu, kami memohon pertolongan. </a:t>
            </a:r>
          </a:p>
          <a:p>
            <a:pPr algn="just"/>
            <a:endParaRPr lang="ms-MY" sz="800" b="1" dirty="0">
              <a:solidFill>
                <a:schemeClr val="accent5">
                  <a:lumMod val="50000"/>
                </a:schemeClr>
              </a:solidFill>
            </a:endParaRPr>
          </a:p>
          <a:p>
            <a:pPr algn="just"/>
            <a:r>
              <a:rPr lang="ms-MY" sz="2600" b="1" dirty="0">
                <a:solidFill>
                  <a:schemeClr val="accent5">
                    <a:lumMod val="50000"/>
                  </a:schemeClr>
                </a:solidFill>
              </a:rPr>
              <a:t>Perbaikilah segala urusan kami, dan janganlah Engkau biarkan kami bersendirian tanpa jagaanMu. Kami mohon berlindung denganMu daripada kehilangan nikmat dan pemeliharaanMu. Kami juga berlindung denganMu daripada musibah azab dan segala kemurkaanMu. </a:t>
            </a:r>
          </a:p>
          <a:p>
            <a:pPr algn="just"/>
            <a:endParaRPr lang="ms-MY" sz="800" b="1" dirty="0" smtClean="0">
              <a:solidFill>
                <a:schemeClr val="accent5">
                  <a:lumMod val="50000"/>
                </a:schemeClr>
              </a:solidFill>
            </a:endParaRPr>
          </a:p>
          <a:p>
            <a:pPr algn="just"/>
            <a:r>
              <a:rPr lang="ms-MY" sz="2600" b="1" dirty="0" smtClean="0">
                <a:solidFill>
                  <a:schemeClr val="accent5">
                    <a:lumMod val="50000"/>
                  </a:schemeClr>
                </a:solidFill>
              </a:rPr>
              <a:t>Wahai </a:t>
            </a:r>
            <a:r>
              <a:rPr lang="ms-MY" sz="2600" b="1" dirty="0">
                <a:solidFill>
                  <a:schemeClr val="accent5">
                    <a:lumMod val="50000"/>
                  </a:schemeClr>
                </a:solidFill>
              </a:rPr>
              <a:t>Tuhan kami! Ampunilah kami,keluarga kami dan saudara-saudara kami yang mendahului kami dalam iman, dan janganlah Engkau jadikan dalam hati kami rasa dengki terhadap orang yang beriman. Wahai Tuhan kami! sesungguhnya Engkau Maha Belas Kasih Lagi Maha Mengasihani.</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9906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وَالْحَمْدُ للهِ رَبِّ </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914400"/>
            <a:ext cx="8382000" cy="2123658"/>
          </a:xfrm>
          <a:prstGeom prst="rect">
            <a:avLst/>
          </a:prstGeom>
          <a:solidFill>
            <a:srgbClr val="7030A0">
              <a:alpha val="51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600" b="1" dirty="0" smtClean="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600" b="1" dirty="0" smtClean="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وَكُونُوا مَعَ الصَّادِقِينَ</a:t>
            </a:r>
            <a:endParaRPr lang="en-US" sz="6600" b="1" dirty="0" smtClean="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04800" y="3305413"/>
            <a:ext cx="8458200" cy="3323987"/>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memperteguhkan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mematuhi</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suruhan-Nya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Moga-moga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terpelihara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daripada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kemurkaan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a:t>
            </a:r>
            <a:endParaRPr lang="en-US" sz="30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7000"/>
          </a:stretch>
        </a:blipFill>
        <a:effectLst/>
      </p:bgPr>
    </p:bg>
    <p:spTree>
      <p:nvGrpSpPr>
        <p:cNvPr id="1" name=""/>
        <p:cNvGrpSpPr/>
        <p:nvPr/>
      </p:nvGrpSpPr>
      <p:grpSpPr>
        <a:xfrm>
          <a:off x="0" y="0"/>
          <a:ext cx="0" cy="0"/>
          <a:chOff x="0" y="0"/>
          <a:chExt cx="0" cy="0"/>
        </a:xfrm>
      </p:grpSpPr>
      <p:sp>
        <p:nvSpPr>
          <p:cNvPr id="4" name="Rectangle 3"/>
          <p:cNvSpPr/>
          <p:nvPr/>
        </p:nvSpPr>
        <p:spPr>
          <a:xfrm>
            <a:off x="1600200" y="685800"/>
            <a:ext cx="6172200" cy="1066800"/>
          </a:xfrm>
          <a:prstGeom prst="rect">
            <a:avLst/>
          </a:prstGeom>
          <a:noFill/>
        </p:spPr>
        <p:txBody>
          <a:bodyPr wrap="square" lIns="91440" tIns="45720" rIns="91440" bIns="45720">
            <a:prstTxWarp prst="textDeflate">
              <a:avLst/>
            </a:prstTxWarp>
            <a:spAutoFit/>
          </a:bodyPr>
          <a:lstStyle/>
          <a:p>
            <a:pPr algn="ct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Tajuk</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Khutbah </a:t>
            </a: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Hari</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a:t>
            </a: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Ini</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a:t>
            </a:r>
            <a:endParaRPr lang="en-US" sz="48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endParaRPr>
          </a:p>
        </p:txBody>
      </p:sp>
      <p:sp>
        <p:nvSpPr>
          <p:cNvPr id="3" name="Rectangle 2"/>
          <p:cNvSpPr/>
          <p:nvPr/>
        </p:nvSpPr>
        <p:spPr>
          <a:xfrm>
            <a:off x="3124200" y="1847671"/>
            <a:ext cx="3124200" cy="1200329"/>
          </a:xfrm>
          <a:prstGeom prst="rect">
            <a:avLst/>
          </a:prstGeom>
          <a:solidFill>
            <a:srgbClr val="002060">
              <a:alpha val="77000"/>
            </a:srgbClr>
          </a:solid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smtClean="0">
                <a:ln w="11430"/>
                <a:solidFill>
                  <a:srgbClr val="F8F8F8"/>
                </a:solidFill>
                <a:effectLst>
                  <a:outerShdw blurRad="25400" algn="tl" rotWithShape="0">
                    <a:srgbClr val="000000">
                      <a:alpha val="43000"/>
                    </a:srgbClr>
                  </a:outerShdw>
                </a:effectLst>
              </a:rPr>
              <a:t>30 September 2022</a:t>
            </a:r>
          </a:p>
          <a:p>
            <a:pPr algn="ctr"/>
            <a:r>
              <a:rPr lang="fi-FI" sz="2400" b="1" i="1" spc="150" dirty="0" smtClean="0">
                <a:ln w="11430"/>
                <a:solidFill>
                  <a:srgbClr val="FFFF00"/>
                </a:solidFill>
                <a:effectLst>
                  <a:outerShdw blurRad="25400" algn="tl" rotWithShape="0">
                    <a:srgbClr val="000000">
                      <a:alpha val="43000"/>
                    </a:srgbClr>
                  </a:outerShdw>
                </a:effectLst>
                <a:latin typeface="AR BERKLEY" pitchFamily="2" charset="0"/>
              </a:rPr>
              <a:t>Bersamaan</a:t>
            </a:r>
            <a:endParaRPr lang="fi-FI" sz="2400" b="1" i="1" spc="150" dirty="0">
              <a:ln w="11430"/>
              <a:solidFill>
                <a:srgbClr val="FFFF00"/>
              </a:solidFill>
              <a:effectLst>
                <a:outerShdw blurRad="25400" algn="tl" rotWithShape="0">
                  <a:srgbClr val="000000">
                    <a:alpha val="43000"/>
                  </a:srgbClr>
                </a:outerShdw>
              </a:effectLst>
              <a:latin typeface="AR BERKLEY" pitchFamily="2" charset="0"/>
            </a:endParaRPr>
          </a:p>
          <a:p>
            <a:pPr algn="ctr"/>
            <a:r>
              <a:rPr lang="fi-FI" sz="2400" b="1" spc="150" dirty="0" smtClean="0">
                <a:ln w="11430"/>
                <a:solidFill>
                  <a:srgbClr val="F8F8F8"/>
                </a:solidFill>
                <a:effectLst>
                  <a:outerShdw blurRad="25400" algn="tl" rotWithShape="0">
                    <a:srgbClr val="000000">
                      <a:alpha val="43000"/>
                    </a:srgbClr>
                  </a:outerShdw>
                </a:effectLst>
              </a:rPr>
              <a:t>03 Rabiul Awal </a:t>
            </a:r>
            <a:r>
              <a:rPr lang="fi-FI" sz="2400" b="1" spc="150" dirty="0">
                <a:ln w="11430"/>
                <a:solidFill>
                  <a:srgbClr val="F8F8F8"/>
                </a:solidFill>
                <a:effectLst>
                  <a:outerShdw blurRad="25400" algn="tl" rotWithShape="0">
                    <a:srgbClr val="000000">
                      <a:alpha val="43000"/>
                    </a:srgbClr>
                  </a:outerShdw>
                </a:effectLst>
              </a:rPr>
              <a:t>1444</a:t>
            </a:r>
          </a:p>
        </p:txBody>
      </p:sp>
      <p:sp>
        <p:nvSpPr>
          <p:cNvPr id="6" name="Rectangle 5"/>
          <p:cNvSpPr/>
          <p:nvPr/>
        </p:nvSpPr>
        <p:spPr>
          <a:xfrm>
            <a:off x="381000" y="3776008"/>
            <a:ext cx="8534400" cy="2123658"/>
          </a:xfrm>
          <a:prstGeom prst="rect">
            <a:avLst/>
          </a:prstGeom>
          <a:noFill/>
          <a:scene3d>
            <a:camera prst="perspectiveAbove"/>
            <a:lightRig rig="threePt" dir="t"/>
          </a:scene3d>
        </p:spPr>
        <p:txBody>
          <a:bodyPr wrap="square" lIns="91440" tIns="45720" rIns="91440" bIns="4572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fi-FI" sz="6600" b="1" spc="50" dirty="0">
                <a:ln w="19050">
                  <a:solidFill>
                    <a:schemeClr val="bg1"/>
                  </a:solidFill>
                </a:ln>
                <a:solidFill>
                  <a:srgbClr val="20431D"/>
                </a:solidFill>
                <a:effectLst>
                  <a:glow rad="101600">
                    <a:schemeClr val="accent2">
                      <a:satMod val="175000"/>
                      <a:alpha val="40000"/>
                    </a:schemeClr>
                  </a:glow>
                  <a:outerShdw blurRad="76200" dist="50800" dir="5400000" algn="tl" rotWithShape="0">
                    <a:srgbClr val="000000">
                      <a:alpha val="65000"/>
                    </a:srgbClr>
                  </a:outerShdw>
                </a:effectLst>
                <a:latin typeface="Berlin Sans FB Demi" panose="020E0802020502020306" pitchFamily="34" charset="0"/>
              </a:rPr>
              <a:t>INDAHNYA HIDUP BERSYARIAT</a:t>
            </a: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urved Right Arrow 1"/>
          <p:cNvSpPr/>
          <p:nvPr/>
        </p:nvSpPr>
        <p:spPr>
          <a:xfrm>
            <a:off x="400049" y="876300"/>
            <a:ext cx="1053465" cy="17145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409575" y="304800"/>
            <a:ext cx="8429625" cy="109728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ln w="1905"/>
                <a:solidFill>
                  <a:srgbClr val="C00000"/>
                </a:solidFill>
                <a:effectLst>
                  <a:innerShdw blurRad="69850" dist="43180" dir="5400000">
                    <a:srgbClr val="000000">
                      <a:alpha val="65000"/>
                    </a:srgbClr>
                  </a:innerShdw>
                </a:effectLst>
              </a:rPr>
              <a:t>Allah SWT </a:t>
            </a:r>
            <a:r>
              <a:rPr lang="en-US" sz="2800" b="1" dirty="0" smtClean="0">
                <a:ln w="1905"/>
                <a:solidFill>
                  <a:srgbClr val="FF0000"/>
                </a:solidFill>
                <a:effectLst>
                  <a:innerShdw blurRad="69850" dist="43180" dir="5400000">
                    <a:srgbClr val="000000">
                      <a:alpha val="65000"/>
                    </a:srgbClr>
                  </a:innerShdw>
                </a:effectLst>
              </a:rPr>
              <a:t>yang</a:t>
            </a:r>
          </a:p>
          <a:p>
            <a:pPr algn="ctr"/>
            <a:r>
              <a:rPr lang="en-US" sz="2800" b="1" dirty="0" smtClean="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Maha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Pemurah</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lagi</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Maha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Pengasih</a:t>
            </a:r>
            <a:r>
              <a:rPr lang="en-US" sz="2800" b="1" dirty="0">
                <a:ln w="1905"/>
                <a:solidFill>
                  <a:srgbClr val="FF0000"/>
                </a:solidFill>
                <a:effectLst>
                  <a:innerShdw blurRad="69850" dist="43180" dir="5400000">
                    <a:srgbClr val="000000">
                      <a:alpha val="65000"/>
                    </a:srgbClr>
                  </a:innerShdw>
                </a:effectLst>
              </a:rPr>
              <a:t> </a:t>
            </a:r>
            <a:endParaRPr lang="en-US" sz="2800" b="1" dirty="0">
              <a:ln w="1905"/>
              <a:solidFill>
                <a:srgbClr val="C00000"/>
              </a:solidFill>
              <a:effectLst>
                <a:innerShdw blurRad="69850" dist="43180" dir="5400000">
                  <a:srgbClr val="000000">
                    <a:alpha val="65000"/>
                  </a:srgbClr>
                </a:innerShdw>
              </a:effectLst>
            </a:endParaRPr>
          </a:p>
        </p:txBody>
      </p:sp>
      <p:sp>
        <p:nvSpPr>
          <p:cNvPr id="7" name="Rounded Rectangle 6"/>
          <p:cNvSpPr/>
          <p:nvPr/>
        </p:nvSpPr>
        <p:spPr>
          <a:xfrm>
            <a:off x="914400" y="4800600"/>
            <a:ext cx="7431405" cy="152400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Dia telah mengutuskan para rasul untuk mengajarkan agama dan syariat-Nya</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4" name="Rounded Rectangle 3"/>
          <p:cNvSpPr/>
          <p:nvPr/>
        </p:nvSpPr>
        <p:spPr>
          <a:xfrm>
            <a:off x="1424940" y="1828800"/>
            <a:ext cx="6042660" cy="2057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Tidak </a:t>
            </a:r>
            <a:r>
              <a:rPr lang="sv-SE" sz="3200" b="1" dirty="0">
                <a:ln w="1905"/>
                <a:solidFill>
                  <a:schemeClr val="accent5">
                    <a:lumMod val="50000"/>
                  </a:schemeClr>
                </a:solidFill>
                <a:effectLst>
                  <a:innerShdw blurRad="69850" dist="43180" dir="5400000">
                    <a:srgbClr val="000000">
                      <a:alpha val="65000"/>
                    </a:srgbClr>
                  </a:innerShdw>
                </a:effectLst>
              </a:rPr>
              <a:t>membiarkan manusia terkapai-kapai hanyut tanpa panduan dalam menjalani kehidupan</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6" name="Chevron 5"/>
          <p:cNvSpPr/>
          <p:nvPr/>
        </p:nvSpPr>
        <p:spPr>
          <a:xfrm rot="5400000">
            <a:off x="4205288" y="4037647"/>
            <a:ext cx="824865" cy="548640"/>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8298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129088" y="1446847"/>
            <a:ext cx="82486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81000"/>
            <a:ext cx="7239000" cy="9906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MAKSUD </a:t>
            </a: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Syariat</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Islam </a:t>
            </a:r>
          </a:p>
        </p:txBody>
      </p:sp>
      <p:sp>
        <p:nvSpPr>
          <p:cNvPr id="4" name="Rounded Rectangle 3"/>
          <p:cNvSpPr/>
          <p:nvPr/>
        </p:nvSpPr>
        <p:spPr>
          <a:xfrm>
            <a:off x="838200" y="2209800"/>
            <a:ext cx="7315200" cy="4114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Segala </a:t>
            </a:r>
            <a:r>
              <a:rPr lang="sv-SE" sz="3200" b="1" dirty="0">
                <a:ln w="1905"/>
                <a:solidFill>
                  <a:schemeClr val="accent5">
                    <a:lumMod val="50000"/>
                  </a:schemeClr>
                </a:solidFill>
                <a:effectLst>
                  <a:innerShdw blurRad="69850" dist="43180" dir="5400000">
                    <a:srgbClr val="000000">
                      <a:alpha val="65000"/>
                    </a:srgbClr>
                  </a:innerShdw>
                </a:effectLst>
              </a:rPr>
              <a:t>ajaran, hukum hakam, peraturan, sistem dan etika hidup daripada Allah yang disampaikan melalui Rasulullah SAW, bagi menyusun hubungan manusia dengan Penciptanya dan hubungan manusia sesama mereka demi mencapai kehidupan yang baik dan bahagia di dunia dan akhirat</a:t>
            </a:r>
            <a:endParaRPr lang="en-US" sz="32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84556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evron 6"/>
          <p:cNvSpPr/>
          <p:nvPr/>
        </p:nvSpPr>
        <p:spPr>
          <a:xfrm rot="5400000">
            <a:off x="4129088" y="1446847"/>
            <a:ext cx="824865" cy="548640"/>
          </a:xfrm>
          <a:prstGeom prst="chevr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81000"/>
            <a:ext cx="7239000" cy="9906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PERANAN  </a:t>
            </a: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Syariat</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
        <p:nvSpPr>
          <p:cNvPr id="4" name="Rounded Rectangle 3"/>
          <p:cNvSpPr/>
          <p:nvPr/>
        </p:nvSpPr>
        <p:spPr>
          <a:xfrm>
            <a:off x="685800" y="2209800"/>
            <a:ext cx="7696200" cy="4114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Memberi </a:t>
            </a:r>
            <a:r>
              <a:rPr lang="sv-SE" sz="3200" b="1" dirty="0">
                <a:ln w="1905"/>
                <a:solidFill>
                  <a:schemeClr val="accent5">
                    <a:lumMod val="50000"/>
                  </a:schemeClr>
                </a:solidFill>
                <a:effectLst>
                  <a:innerShdw blurRad="69850" dist="43180" dir="5400000">
                    <a:srgbClr val="000000">
                      <a:alpha val="65000"/>
                    </a:srgbClr>
                  </a:innerShdw>
                </a:effectLst>
              </a:rPr>
              <a:t>petunjuk kepada manusia tentang segala perkara yang bermanfaat dan memandu mereka menghindari segala yang memudharatkan. Ia juga mendorong manusia mengejar kecemerlangan dalam kehidupan dunia dan akhirat, serta memperolehi keredhaan Allah SWT</a:t>
            </a:r>
            <a:endParaRPr lang="en-US" sz="32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59717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12409496</TotalTime>
  <Words>1664</Words>
  <Application>Microsoft Office PowerPoint</Application>
  <PresentationFormat>On-screen Show (4:3)</PresentationFormat>
  <Paragraphs>169</Paragraphs>
  <Slides>43</Slides>
  <Notes>0</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43</vt:i4>
      </vt:variant>
    </vt:vector>
  </HeadingPairs>
  <TitlesOfParts>
    <vt:vector size="63" baseType="lpstr">
      <vt:lpstr>Agency FB</vt:lpstr>
      <vt:lpstr>Aharoni</vt:lpstr>
      <vt:lpstr>Algerian</vt:lpstr>
      <vt:lpstr>AR BERKLEY</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Tahoma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646</cp:revision>
  <dcterms:created xsi:type="dcterms:W3CDTF">2017-12-24T04:47:57Z</dcterms:created>
  <dcterms:modified xsi:type="dcterms:W3CDTF">2022-09-28T00:01:15Z</dcterms:modified>
</cp:coreProperties>
</file>